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3"/>
  </p:notesMasterIdLst>
  <p:sldIdLst>
    <p:sldId id="313" r:id="rId2"/>
    <p:sldId id="318" r:id="rId3"/>
    <p:sldId id="317" r:id="rId4"/>
    <p:sldId id="279" r:id="rId5"/>
    <p:sldId id="263" r:id="rId6"/>
    <p:sldId id="316" r:id="rId7"/>
    <p:sldId id="323" r:id="rId8"/>
    <p:sldId id="261" r:id="rId9"/>
    <p:sldId id="324" r:id="rId10"/>
    <p:sldId id="315" r:id="rId11"/>
    <p:sldId id="257" r:id="rId12"/>
    <p:sldId id="276" r:id="rId13"/>
    <p:sldId id="319" r:id="rId14"/>
    <p:sldId id="278" r:id="rId15"/>
    <p:sldId id="320" r:id="rId16"/>
    <p:sldId id="322" r:id="rId17"/>
    <p:sldId id="265" r:id="rId18"/>
    <p:sldId id="321" r:id="rId19"/>
    <p:sldId id="264" r:id="rId20"/>
    <p:sldId id="260" r:id="rId21"/>
    <p:sldId id="274" r:id="rId22"/>
    <p:sldId id="325" r:id="rId23"/>
    <p:sldId id="326" r:id="rId24"/>
    <p:sldId id="327" r:id="rId25"/>
    <p:sldId id="328" r:id="rId26"/>
    <p:sldId id="329" r:id="rId27"/>
    <p:sldId id="266" r:id="rId28"/>
    <p:sldId id="282" r:id="rId29"/>
    <p:sldId id="275" r:id="rId30"/>
    <p:sldId id="330" r:id="rId31"/>
    <p:sldId id="277" r:id="rId32"/>
  </p:sldIdLst>
  <p:sldSz cx="9144000" cy="5143500" type="screen16x9"/>
  <p:notesSz cx="6858000" cy="9144000"/>
  <p:embeddedFontLst>
    <p:embeddedFont>
      <p:font typeface="HP Simplified" panose="020B0600000101010101" pitchFamily="34" charset="-127"/>
      <p:regular r:id="rId34"/>
      <p:bold r:id="rId35"/>
      <p:italic r:id="rId36"/>
      <p:boldItalic r:id="rId37"/>
    </p:embeddedFont>
    <p:embeddedFont>
      <p:font typeface="Albert Sans Medium" pitchFamily="2" charset="77"/>
      <p:regular r:id="rId38"/>
      <p:bold r:id="rId39"/>
      <p:italic r:id="rId40"/>
      <p:boldItalic r:id="rId41"/>
    </p:embeddedFont>
    <p:embeddedFont>
      <p:font typeface="Anaheim" panose="02000503000000000000" pitchFamily="2" charset="77"/>
      <p:regular r:id="rId42"/>
    </p:embeddedFont>
    <p:embeddedFont>
      <p:font typeface="Cambria Math" panose="02040503050406030204" pitchFamily="18" charset="0"/>
      <p:regular r:id="rId43"/>
    </p:embeddedFont>
    <p:embeddedFont>
      <p:font typeface="Commissioner" pitchFamily="2" charset="0"/>
      <p:regular r:id="rId44"/>
      <p:bold r:id="rId45"/>
    </p:embeddedFont>
    <p:embeddedFont>
      <p:font typeface="Gilda Display" pitchFamily="2" charset="77"/>
      <p:regular r:id="rId46"/>
    </p:embeddedFont>
    <p:embeddedFont>
      <p:font typeface="Roboto Condensed Light" panose="020F0302020204030204" pitchFamily="34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18E187-3DE6-4487-8511-202DAD5407A8}">
  <a:tblStyle styleId="{2C18E187-3DE6-4487-8511-202DAD5407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4"/>
    <p:restoredTop sz="96301"/>
  </p:normalViewPr>
  <p:slideViewPr>
    <p:cSldViewPr snapToGrid="0">
      <p:cViewPr varScale="1">
        <p:scale>
          <a:sx n="198" d="100"/>
          <a:sy n="198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Mean absolute</a:t>
            </a:r>
            <a:r>
              <a:rPr lang="en-US" baseline="0" dirty="0">
                <a:solidFill>
                  <a:sysClr val="windowText" lastClr="000000"/>
                </a:solidFill>
              </a:rPr>
              <a:t> Error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MLP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Seoul</c:v>
                </c:pt>
                <c:pt idx="1">
                  <c:v>Andong</c:v>
                </c:pt>
                <c:pt idx="2">
                  <c:v>Gwangju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20.409199999999998</c:v>
                </c:pt>
                <c:pt idx="1">
                  <c:v>12.1464</c:v>
                </c:pt>
                <c:pt idx="2">
                  <c:v>15.561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69-8842-9A53-0C8AD58713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MLP(China)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Seoul</c:v>
                </c:pt>
                <c:pt idx="1">
                  <c:v>Andong</c:v>
                </c:pt>
                <c:pt idx="2">
                  <c:v>Gwangju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19.660299999999999</c:v>
                </c:pt>
                <c:pt idx="1">
                  <c:v>13.055099999999999</c:v>
                </c:pt>
                <c:pt idx="2">
                  <c:v>15.555999999999999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69-8842-9A53-0C8AD58713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LSTM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Seoul</c:v>
                </c:pt>
                <c:pt idx="1">
                  <c:v>Andong</c:v>
                </c:pt>
                <c:pt idx="2">
                  <c:v>Gwangju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18.803899999999999</c:v>
                </c:pt>
                <c:pt idx="1">
                  <c:v>8.9760000000000009</c:v>
                </c:pt>
                <c:pt idx="2">
                  <c:v>19.250800000000002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69-8842-9A53-0C8AD58713E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LSTM(China)</c:v>
                </c:pt>
              </c:strCache>
            </c:strRef>
          </c:tx>
          <c:spPr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Seoul</c:v>
                </c:pt>
                <c:pt idx="1">
                  <c:v>Andong</c:v>
                </c:pt>
                <c:pt idx="2">
                  <c:v>Gwangju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25.311499999999999</c:v>
                </c:pt>
                <c:pt idx="1">
                  <c:v>16.748799999999999</c:v>
                </c:pt>
                <c:pt idx="2">
                  <c:v>47.258600000000001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69-8842-9A53-0C8AD58713E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1DCNN-LSTM</c:v>
                </c:pt>
              </c:strCache>
            </c:strRef>
          </c:tx>
          <c:spPr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Seoul</c:v>
                </c:pt>
                <c:pt idx="1">
                  <c:v>Andong</c:v>
                </c:pt>
                <c:pt idx="2">
                  <c:v>Gwangju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25.6843</c:v>
                </c:pt>
                <c:pt idx="1">
                  <c:v>14.801399999999999</c:v>
                </c:pt>
                <c:pt idx="2">
                  <c:v>49.692399999999999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69-8842-9A53-0C8AD58713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4948416"/>
        <c:axId val="1624950128"/>
      </c:barChart>
      <c:catAx>
        <c:axId val="162494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24950128"/>
        <c:crosses val="autoZero"/>
        <c:auto val="1"/>
        <c:lblAlgn val="ctr"/>
        <c:lblOffset val="100"/>
        <c:noMultiLvlLbl val="0"/>
      </c:catAx>
      <c:valAx>
        <c:axId val="162495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2494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Mean absolute</a:t>
            </a:r>
            <a:r>
              <a:rPr lang="en-US" baseline="0" dirty="0">
                <a:solidFill>
                  <a:sysClr val="windowText" lastClr="000000"/>
                </a:solidFill>
              </a:rPr>
              <a:t> Error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MLP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Jeonju</c:v>
                </c:pt>
                <c:pt idx="1">
                  <c:v>Daegu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15.378</c:v>
                </c:pt>
                <c:pt idx="1">
                  <c:v>12.7287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96-1447-9B22-54E342FD38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MLP(China)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Jeonju</c:v>
                </c:pt>
                <c:pt idx="1">
                  <c:v>Daegu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17.970600000000001</c:v>
                </c:pt>
                <c:pt idx="1">
                  <c:v>13.1724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96-1447-9B22-54E342FD38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LSTM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Jeonju</c:v>
                </c:pt>
                <c:pt idx="1">
                  <c:v>Daegu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16.6403</c:v>
                </c:pt>
                <c:pt idx="1">
                  <c:v>10.8149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96-1447-9B22-54E342FD38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LSTM(China)</c:v>
                </c:pt>
              </c:strCache>
            </c:strRef>
          </c:tx>
          <c:spPr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Jeonju</c:v>
                </c:pt>
                <c:pt idx="1">
                  <c:v>Daegu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17.119299999999999</c:v>
                </c:pt>
                <c:pt idx="1">
                  <c:v>15.4643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96-1447-9B22-54E342FD383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1DCNN-LSTM</c:v>
                </c:pt>
              </c:strCache>
            </c:strRef>
          </c:tx>
          <c:spPr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Jeonju</c:v>
                </c:pt>
                <c:pt idx="1">
                  <c:v>Daegu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15.4528</c:v>
                </c:pt>
                <c:pt idx="1">
                  <c:v>14.4918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96-1447-9B22-54E342FD38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4948416"/>
        <c:axId val="1624950128"/>
      </c:barChart>
      <c:catAx>
        <c:axId val="162494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24950128"/>
        <c:crosses val="autoZero"/>
        <c:auto val="1"/>
        <c:lblAlgn val="ctr"/>
        <c:lblOffset val="100"/>
        <c:noMultiLvlLbl val="0"/>
      </c:catAx>
      <c:valAx>
        <c:axId val="162495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2494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a3d5dd5f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a3d5dd5f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c9050bdf8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c9050bdf8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affdea9700_0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affdea9700_0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e0beec93d_0_2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e0beec93d_0_2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1656589907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1656589907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2527C013-7D40-F3B5-5A40-9B2AA499A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c9050bdf8_0_388:notes">
            <a:extLst>
              <a:ext uri="{FF2B5EF4-FFF2-40B4-BE49-F238E27FC236}">
                <a16:creationId xmlns:a16="http://schemas.microsoft.com/office/drawing/2014/main" id="{460BB1A3-B592-6D3A-F85E-E5C23DE2D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c9050bdf8_0_388:notes">
            <a:extLst>
              <a:ext uri="{FF2B5EF4-FFF2-40B4-BE49-F238E27FC236}">
                <a16:creationId xmlns:a16="http://schemas.microsoft.com/office/drawing/2014/main" id="{503C5508-EB63-F470-23A5-AEC2EE197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36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338468D2-6063-D57E-2AE7-150A12A4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c9050bdf8_0_388:notes">
            <a:extLst>
              <a:ext uri="{FF2B5EF4-FFF2-40B4-BE49-F238E27FC236}">
                <a16:creationId xmlns:a16="http://schemas.microsoft.com/office/drawing/2014/main" id="{1567D738-6073-6382-AD28-C668103ED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c9050bdf8_0_388:notes">
            <a:extLst>
              <a:ext uri="{FF2B5EF4-FFF2-40B4-BE49-F238E27FC236}">
                <a16:creationId xmlns:a16="http://schemas.microsoft.com/office/drawing/2014/main" id="{A3CCE835-404E-5AEE-71F2-D447CCF50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777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F24CD8F2-B68C-36EA-E9EC-048BB0F09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c9050bdf8_0_388:notes">
            <a:extLst>
              <a:ext uri="{FF2B5EF4-FFF2-40B4-BE49-F238E27FC236}">
                <a16:creationId xmlns:a16="http://schemas.microsoft.com/office/drawing/2014/main" id="{6DEF7630-81CC-D295-E520-AE1AF5799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c9050bdf8_0_388:notes">
            <a:extLst>
              <a:ext uri="{FF2B5EF4-FFF2-40B4-BE49-F238E27FC236}">
                <a16:creationId xmlns:a16="http://schemas.microsoft.com/office/drawing/2014/main" id="{A8747327-3E8A-0609-7E02-007117CAA1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508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75AF2C4B-81C3-61E2-5E65-E2AA5140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c9050bdf8_0_388:notes">
            <a:extLst>
              <a:ext uri="{FF2B5EF4-FFF2-40B4-BE49-F238E27FC236}">
                <a16:creationId xmlns:a16="http://schemas.microsoft.com/office/drawing/2014/main" id="{C0D95CEF-8541-3400-914E-2AB402DC5B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c9050bdf8_0_388:notes">
            <a:extLst>
              <a:ext uri="{FF2B5EF4-FFF2-40B4-BE49-F238E27FC236}">
                <a16:creationId xmlns:a16="http://schemas.microsoft.com/office/drawing/2014/main" id="{A5850216-8269-FDC5-68A1-AC020C086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042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C111306B-0D4C-17B8-714B-BE9FD55CF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c9050bdf8_0_388:notes">
            <a:extLst>
              <a:ext uri="{FF2B5EF4-FFF2-40B4-BE49-F238E27FC236}">
                <a16:creationId xmlns:a16="http://schemas.microsoft.com/office/drawing/2014/main" id="{B75CCB35-4DCA-91FD-002E-D57A98736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c9050bdf8_0_388:notes">
            <a:extLst>
              <a:ext uri="{FF2B5EF4-FFF2-40B4-BE49-F238E27FC236}">
                <a16:creationId xmlns:a16="http://schemas.microsoft.com/office/drawing/2014/main" id="{5BB5E536-D848-CF9A-03CC-F1F7CDADD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10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291e0c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291e0c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e0beec93d_0_3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7e0beec93d_0_3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1618f48ce2_0_3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1618f48ce2_0_3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c185c2c0d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c185c2c0d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>
          <a:extLst>
            <a:ext uri="{FF2B5EF4-FFF2-40B4-BE49-F238E27FC236}">
              <a16:creationId xmlns:a16="http://schemas.microsoft.com/office/drawing/2014/main" id="{8636228D-6A67-19F4-99C6-533950C7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c185c2c0d_0_3215:notes">
            <a:extLst>
              <a:ext uri="{FF2B5EF4-FFF2-40B4-BE49-F238E27FC236}">
                <a16:creationId xmlns:a16="http://schemas.microsoft.com/office/drawing/2014/main" id="{CC3CC111-FA52-2D43-83F9-7C7AF3284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c185c2c0d_0_3215:notes">
            <a:extLst>
              <a:ext uri="{FF2B5EF4-FFF2-40B4-BE49-F238E27FC236}">
                <a16:creationId xmlns:a16="http://schemas.microsoft.com/office/drawing/2014/main" id="{BD17D5AC-0054-DACD-5F36-D42F366B6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45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a3d5dd5f1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a3d5dd5f1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cc9050bdf8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cc9050bdf8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36ab6d2df_0_10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36ab6d2df_0_10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7372649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7372649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291e0c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291e0c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a3d5dd5f1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a3d5dd5f1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b57d050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b57d050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351" b="24351"/>
          <a:stretch/>
        </p:blipFill>
        <p:spPr>
          <a:xfrm flipH="1">
            <a:off x="-1" y="0"/>
            <a:ext cx="9144001" cy="5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9055" y="1387600"/>
            <a:ext cx="66711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5800" y="3376070"/>
            <a:ext cx="4352400" cy="402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0" y="1562100"/>
            <a:ext cx="9144000" cy="3581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2">
            <a:alphaModFix/>
          </a:blip>
          <a:srcRect l="25963" t="14816" r="24096" b="36446"/>
          <a:stretch/>
        </p:blipFill>
        <p:spPr>
          <a:xfrm flipH="1">
            <a:off x="0" y="150"/>
            <a:ext cx="9199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5586063" y="1643125"/>
            <a:ext cx="2675700" cy="6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5586063" y="2361225"/>
            <a:ext cx="2675700" cy="11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0" y="1562100"/>
            <a:ext cx="9144000" cy="3581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2">
            <a:alphaModFix/>
          </a:blip>
          <a:srcRect l="36050" t="34563" r="10462" b="12270"/>
          <a:stretch/>
        </p:blipFill>
        <p:spPr>
          <a:xfrm>
            <a:off x="0" y="150"/>
            <a:ext cx="9199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1443625" y="1636463"/>
            <a:ext cx="2740800" cy="6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>
            <a:off x="1443625" y="2349213"/>
            <a:ext cx="27408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2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 t="33138" r="51413" b="19445"/>
          <a:stretch/>
        </p:blipFill>
        <p:spPr>
          <a:xfrm>
            <a:off x="0" y="150"/>
            <a:ext cx="9199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880625" y="1400425"/>
            <a:ext cx="3524700" cy="2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2"/>
          </p:nvPr>
        </p:nvSpPr>
        <p:spPr>
          <a:xfrm>
            <a:off x="4738675" y="1400425"/>
            <a:ext cx="3524700" cy="2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4"/>
          <p:cNvGrpSpPr/>
          <p:nvPr/>
        </p:nvGrpSpPr>
        <p:grpSpPr>
          <a:xfrm>
            <a:off x="0" y="0"/>
            <a:ext cx="9199800" cy="5143650"/>
            <a:chOff x="0" y="0"/>
            <a:chExt cx="9199800" cy="5143650"/>
          </a:xfrm>
        </p:grpSpPr>
        <p:sp>
          <p:nvSpPr>
            <p:cNvPr id="142" name="Google Shape;142;p24"/>
            <p:cNvSpPr/>
            <p:nvPr/>
          </p:nvSpPr>
          <p:spPr>
            <a:xfrm>
              <a:off x="0" y="0"/>
              <a:ext cx="9199800" cy="51435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" name="Google Shape;143;p24"/>
            <p:cNvPicPr preferRelativeResize="0"/>
            <p:nvPr/>
          </p:nvPicPr>
          <p:blipFill rotWithShape="1">
            <a:blip r:embed="rId2">
              <a:alphaModFix/>
            </a:blip>
            <a:srcRect l="42527" t="33964" r="4995" b="13870"/>
            <a:stretch/>
          </p:blipFill>
          <p:spPr>
            <a:xfrm rot="10800000">
              <a:off x="0" y="150"/>
              <a:ext cx="91997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720006" y="2921211"/>
            <a:ext cx="226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720006" y="3248599"/>
            <a:ext cx="22632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title" idx="2"/>
          </p:nvPr>
        </p:nvSpPr>
        <p:spPr>
          <a:xfrm>
            <a:off x="3450492" y="2921211"/>
            <a:ext cx="226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3"/>
          </p:nvPr>
        </p:nvSpPr>
        <p:spPr>
          <a:xfrm>
            <a:off x="3450488" y="3248599"/>
            <a:ext cx="22632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4"/>
          </p:nvPr>
        </p:nvSpPr>
        <p:spPr>
          <a:xfrm>
            <a:off x="6162578" y="2921211"/>
            <a:ext cx="226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5"/>
          </p:nvPr>
        </p:nvSpPr>
        <p:spPr>
          <a:xfrm>
            <a:off x="6162578" y="3248599"/>
            <a:ext cx="22632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 idx="6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0" y="1562100"/>
            <a:ext cx="9144000" cy="3581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2">
            <a:alphaModFix/>
          </a:blip>
          <a:srcRect l="44897" t="34265" r="1615" b="12568"/>
          <a:stretch/>
        </p:blipFill>
        <p:spPr>
          <a:xfrm>
            <a:off x="0" y="150"/>
            <a:ext cx="9199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>
            <a:spLocks noGrp="1"/>
          </p:cNvSpPr>
          <p:nvPr>
            <p:ph type="title" hasCustomPrompt="1"/>
          </p:nvPr>
        </p:nvSpPr>
        <p:spPr>
          <a:xfrm>
            <a:off x="2261800" y="2701259"/>
            <a:ext cx="4619100" cy="90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2261792" y="3663485"/>
            <a:ext cx="4619100" cy="398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 idx="2" hasCustomPrompt="1"/>
          </p:nvPr>
        </p:nvSpPr>
        <p:spPr>
          <a:xfrm>
            <a:off x="2261792" y="1081935"/>
            <a:ext cx="4603500" cy="90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3"/>
          </p:nvPr>
        </p:nvSpPr>
        <p:spPr>
          <a:xfrm>
            <a:off x="2261792" y="2049885"/>
            <a:ext cx="4619100" cy="398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9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9"/>
          <p:cNvGrpSpPr/>
          <p:nvPr/>
        </p:nvGrpSpPr>
        <p:grpSpPr>
          <a:xfrm>
            <a:off x="-19051" y="-15925"/>
            <a:ext cx="9205302" cy="5159425"/>
            <a:chOff x="-19051" y="-15925"/>
            <a:chExt cx="9205302" cy="5159425"/>
          </a:xfrm>
        </p:grpSpPr>
        <p:sp>
          <p:nvSpPr>
            <p:cNvPr id="201" name="Google Shape;201;p29"/>
            <p:cNvSpPr/>
            <p:nvPr/>
          </p:nvSpPr>
          <p:spPr>
            <a:xfrm>
              <a:off x="0" y="1562100"/>
              <a:ext cx="9144000" cy="35814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29"/>
            <p:cNvGrpSpPr/>
            <p:nvPr/>
          </p:nvGrpSpPr>
          <p:grpSpPr>
            <a:xfrm rot="10800000" flipH="1">
              <a:off x="-1" y="-15925"/>
              <a:ext cx="9186252" cy="4568875"/>
              <a:chOff x="-1" y="574625"/>
              <a:chExt cx="9186252" cy="4568875"/>
            </a:xfrm>
          </p:grpSpPr>
          <p:pic>
            <p:nvPicPr>
              <p:cNvPr id="203" name="Google Shape;203;p29"/>
              <p:cNvPicPr preferRelativeResize="0"/>
              <p:nvPr/>
            </p:nvPicPr>
            <p:blipFill rotWithShape="1">
              <a:blip r:embed="rId2">
                <a:alphaModFix/>
              </a:blip>
              <a:srcRect l="51992" t="38811" r="6792" b="7971"/>
              <a:stretch/>
            </p:blipFill>
            <p:spPr>
              <a:xfrm rot="10800000">
                <a:off x="-1" y="574625"/>
                <a:ext cx="695325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29"/>
              <p:cNvPicPr preferRelativeResize="0"/>
              <p:nvPr/>
            </p:nvPicPr>
            <p:blipFill rotWithShape="1">
              <a:blip r:embed="rId2">
                <a:alphaModFix/>
              </a:blip>
              <a:srcRect l="54951" t="39918" r="3832" b="6864"/>
              <a:stretch/>
            </p:blipFill>
            <p:spPr>
              <a:xfrm rot="10800000" flipH="1">
                <a:off x="2190750" y="574625"/>
                <a:ext cx="699550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5" name="Google Shape;205;p29"/>
            <p:cNvGrpSpPr/>
            <p:nvPr/>
          </p:nvGrpSpPr>
          <p:grpSpPr>
            <a:xfrm>
              <a:off x="-19051" y="574625"/>
              <a:ext cx="9186252" cy="4568875"/>
              <a:chOff x="-1" y="574625"/>
              <a:chExt cx="9186252" cy="4568875"/>
            </a:xfrm>
          </p:grpSpPr>
          <p:pic>
            <p:nvPicPr>
              <p:cNvPr id="206" name="Google Shape;206;p29"/>
              <p:cNvPicPr preferRelativeResize="0"/>
              <p:nvPr/>
            </p:nvPicPr>
            <p:blipFill rotWithShape="1">
              <a:blip r:embed="rId2">
                <a:alphaModFix/>
              </a:blip>
              <a:srcRect l="55619" t="35256" r="3165" b="11526"/>
              <a:stretch/>
            </p:blipFill>
            <p:spPr>
              <a:xfrm rot="10800000">
                <a:off x="-1" y="574625"/>
                <a:ext cx="695325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9"/>
              <p:cNvPicPr preferRelativeResize="0"/>
              <p:nvPr/>
            </p:nvPicPr>
            <p:blipFill rotWithShape="1">
              <a:blip r:embed="rId2">
                <a:alphaModFix/>
              </a:blip>
              <a:srcRect l="54951" t="35474" r="3832" b="11308"/>
              <a:stretch/>
            </p:blipFill>
            <p:spPr>
              <a:xfrm rot="10800000" flipH="1">
                <a:off x="2190750" y="574625"/>
                <a:ext cx="699550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 idx="2"/>
          </p:nvPr>
        </p:nvSpPr>
        <p:spPr>
          <a:xfrm>
            <a:off x="731050" y="2552298"/>
            <a:ext cx="217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1"/>
          </p:nvPr>
        </p:nvSpPr>
        <p:spPr>
          <a:xfrm>
            <a:off x="731050" y="2890298"/>
            <a:ext cx="21702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 idx="3"/>
          </p:nvPr>
        </p:nvSpPr>
        <p:spPr>
          <a:xfrm>
            <a:off x="3482576" y="2552298"/>
            <a:ext cx="217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4"/>
          </p:nvPr>
        </p:nvSpPr>
        <p:spPr>
          <a:xfrm>
            <a:off x="3482576" y="2890298"/>
            <a:ext cx="21702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 idx="5"/>
          </p:nvPr>
        </p:nvSpPr>
        <p:spPr>
          <a:xfrm>
            <a:off x="6236048" y="2552298"/>
            <a:ext cx="217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6"/>
          </p:nvPr>
        </p:nvSpPr>
        <p:spPr>
          <a:xfrm>
            <a:off x="6236048" y="2890298"/>
            <a:ext cx="21702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title" idx="7" hasCustomPrompt="1"/>
          </p:nvPr>
        </p:nvSpPr>
        <p:spPr>
          <a:xfrm>
            <a:off x="1292200" y="1449007"/>
            <a:ext cx="10479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 idx="8" hasCustomPrompt="1"/>
          </p:nvPr>
        </p:nvSpPr>
        <p:spPr>
          <a:xfrm>
            <a:off x="4043726" y="1449007"/>
            <a:ext cx="10479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29"/>
          <p:cNvSpPr txBox="1">
            <a:spLocks noGrp="1"/>
          </p:cNvSpPr>
          <p:nvPr>
            <p:ph type="title" idx="9" hasCustomPrompt="1"/>
          </p:nvPr>
        </p:nvSpPr>
        <p:spPr>
          <a:xfrm>
            <a:off x="6797188" y="1449007"/>
            <a:ext cx="10479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0"/>
          <p:cNvGrpSpPr/>
          <p:nvPr/>
        </p:nvGrpSpPr>
        <p:grpSpPr>
          <a:xfrm>
            <a:off x="-19050" y="-38100"/>
            <a:ext cx="9163050" cy="5181600"/>
            <a:chOff x="-19050" y="-38100"/>
            <a:chExt cx="9163050" cy="5181600"/>
          </a:xfrm>
        </p:grpSpPr>
        <p:sp>
          <p:nvSpPr>
            <p:cNvPr id="220" name="Google Shape;220;p30"/>
            <p:cNvSpPr/>
            <p:nvPr/>
          </p:nvSpPr>
          <p:spPr>
            <a:xfrm>
              <a:off x="0" y="1562100"/>
              <a:ext cx="9144000" cy="35814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1" name="Google Shape;221;p30"/>
            <p:cNvPicPr preferRelativeResize="0"/>
            <p:nvPr/>
          </p:nvPicPr>
          <p:blipFill rotWithShape="1">
            <a:blip r:embed="rId2">
              <a:alphaModFix/>
            </a:blip>
            <a:srcRect l="52324" r="24419" b="32930"/>
            <a:stretch/>
          </p:blipFill>
          <p:spPr>
            <a:xfrm rot="10800000" flipH="1">
              <a:off x="6477000" y="73745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0"/>
            <p:cNvPicPr preferRelativeResize="0"/>
            <p:nvPr/>
          </p:nvPicPr>
          <p:blipFill rotWithShape="1">
            <a:blip r:embed="rId2">
              <a:alphaModFix/>
            </a:blip>
            <a:srcRect l="33119" t="1266" r="49448" b="48461"/>
            <a:stretch/>
          </p:blipFill>
          <p:spPr>
            <a:xfrm rot="10800000" flipH="1">
              <a:off x="-19050" y="-3810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 rotWithShape="1">
          <a:blip r:embed="rId2">
            <a:alphaModFix/>
          </a:blip>
          <a:srcRect l="24351" b="24351"/>
          <a:stretch/>
        </p:blipFill>
        <p:spPr>
          <a:xfrm flipH="1">
            <a:off x="-1" y="0"/>
            <a:ext cx="9144001" cy="51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4"/>
          <p:cNvGrpSpPr/>
          <p:nvPr/>
        </p:nvGrpSpPr>
        <p:grpSpPr>
          <a:xfrm>
            <a:off x="-19050" y="-38100"/>
            <a:ext cx="9163050" cy="5181600"/>
            <a:chOff x="-19050" y="-38100"/>
            <a:chExt cx="9163050" cy="5181600"/>
          </a:xfrm>
        </p:grpSpPr>
        <p:sp>
          <p:nvSpPr>
            <p:cNvPr id="244" name="Google Shape;244;p34"/>
            <p:cNvSpPr/>
            <p:nvPr/>
          </p:nvSpPr>
          <p:spPr>
            <a:xfrm>
              <a:off x="0" y="1562100"/>
              <a:ext cx="9144000" cy="35814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5" name="Google Shape;245;p34"/>
            <p:cNvPicPr preferRelativeResize="0"/>
            <p:nvPr/>
          </p:nvPicPr>
          <p:blipFill rotWithShape="1">
            <a:blip r:embed="rId2">
              <a:alphaModFix/>
            </a:blip>
            <a:srcRect l="52324" r="24419" b="32930"/>
            <a:stretch/>
          </p:blipFill>
          <p:spPr>
            <a:xfrm rot="10800000" flipH="1">
              <a:off x="6477000" y="73745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4"/>
            <p:cNvPicPr preferRelativeResize="0"/>
            <p:nvPr/>
          </p:nvPicPr>
          <p:blipFill rotWithShape="1">
            <a:blip r:embed="rId2">
              <a:alphaModFix/>
            </a:blip>
            <a:srcRect l="33119" t="1266" r="49448" b="48461"/>
            <a:stretch/>
          </p:blipFill>
          <p:spPr>
            <a:xfrm rot="10800000" flipH="1">
              <a:off x="-19050" y="-3810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/>
          </a:blip>
          <a:srcRect l="30502" t="2613" b="27889"/>
          <a:stretch/>
        </p:blipFill>
        <p:spPr>
          <a:xfrm>
            <a:off x="-591" y="-30750"/>
            <a:ext cx="9199817" cy="51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2109625" y="2387152"/>
            <a:ext cx="49230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3867025" y="1054049"/>
            <a:ext cx="1408200" cy="1204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2109625" y="3392808"/>
            <a:ext cx="4923000" cy="4743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54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1219200"/>
            <a:ext cx="9159600" cy="3924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39366" t="1657" r="624" b="40996"/>
          <a:stretch/>
        </p:blipFill>
        <p:spPr>
          <a:xfrm rot="10800000">
            <a:off x="-1" y="150"/>
            <a:ext cx="9159576" cy="51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744477" y="2551750"/>
            <a:ext cx="3650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865725" y="1054075"/>
            <a:ext cx="1408200" cy="1180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86550" y="3509525"/>
            <a:ext cx="4972800" cy="459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-19050" y="-38100"/>
            <a:ext cx="9163050" cy="5181600"/>
            <a:chOff x="-19050" y="-38100"/>
            <a:chExt cx="9163050" cy="5181600"/>
          </a:xfrm>
        </p:grpSpPr>
        <p:sp>
          <p:nvSpPr>
            <p:cNvPr id="20" name="Google Shape;20;p4"/>
            <p:cNvSpPr/>
            <p:nvPr/>
          </p:nvSpPr>
          <p:spPr>
            <a:xfrm>
              <a:off x="0" y="2675100"/>
              <a:ext cx="9144000" cy="24684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l="52324" r="24419" b="32930"/>
            <a:stretch/>
          </p:blipFill>
          <p:spPr>
            <a:xfrm rot="10800000" flipH="1">
              <a:off x="6477000" y="73745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"/>
            <p:cNvPicPr preferRelativeResize="0"/>
            <p:nvPr/>
          </p:nvPicPr>
          <p:blipFill rotWithShape="1">
            <a:blip r:embed="rId2">
              <a:alphaModFix/>
            </a:blip>
            <a:srcRect l="33119" t="1266" r="49448" b="48461"/>
            <a:stretch/>
          </p:blipFill>
          <p:spPr>
            <a:xfrm rot="10800000" flipH="1">
              <a:off x="-19050" y="-3810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"/>
          <p:cNvGrpSpPr/>
          <p:nvPr/>
        </p:nvGrpSpPr>
        <p:grpSpPr>
          <a:xfrm>
            <a:off x="-1" y="-25"/>
            <a:ext cx="9199801" cy="5143525"/>
            <a:chOff x="-1" y="-25"/>
            <a:chExt cx="9199801" cy="5143525"/>
          </a:xfrm>
        </p:grpSpPr>
        <p:sp>
          <p:nvSpPr>
            <p:cNvPr id="27" name="Google Shape;27;p5"/>
            <p:cNvSpPr/>
            <p:nvPr/>
          </p:nvSpPr>
          <p:spPr>
            <a:xfrm>
              <a:off x="0" y="-25"/>
              <a:ext cx="9199800" cy="51435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8;p5"/>
            <p:cNvGrpSpPr/>
            <p:nvPr/>
          </p:nvGrpSpPr>
          <p:grpSpPr>
            <a:xfrm>
              <a:off x="-1" y="574625"/>
              <a:ext cx="9186252" cy="4568875"/>
              <a:chOff x="-1" y="574625"/>
              <a:chExt cx="9186252" cy="4568875"/>
            </a:xfrm>
          </p:grpSpPr>
          <p:pic>
            <p:nvPicPr>
              <p:cNvPr id="29" name="Google Shape;29;p5"/>
              <p:cNvPicPr preferRelativeResize="0"/>
              <p:nvPr/>
            </p:nvPicPr>
            <p:blipFill rotWithShape="1">
              <a:blip r:embed="rId2">
                <a:alphaModFix/>
              </a:blip>
              <a:srcRect l="55619" t="21036" r="3165" b="25746"/>
              <a:stretch/>
            </p:blipFill>
            <p:spPr>
              <a:xfrm rot="10800000">
                <a:off x="-1" y="574625"/>
                <a:ext cx="695325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5"/>
              <p:cNvPicPr preferRelativeResize="0"/>
              <p:nvPr/>
            </p:nvPicPr>
            <p:blipFill rotWithShape="1">
              <a:blip r:embed="rId2">
                <a:alphaModFix/>
              </a:blip>
              <a:srcRect l="54951" t="27475" r="3832" b="19307"/>
              <a:stretch/>
            </p:blipFill>
            <p:spPr>
              <a:xfrm rot="10800000" flipH="1">
                <a:off x="2190750" y="574625"/>
                <a:ext cx="699550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192349" y="3226879"/>
            <a:ext cx="27720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5179674" y="3226877"/>
            <a:ext cx="27720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192350" y="2813475"/>
            <a:ext cx="277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179675" y="2813475"/>
            <a:ext cx="277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0" y="150"/>
            <a:ext cx="9199800" cy="5143500"/>
            <a:chOff x="0" y="150"/>
            <a:chExt cx="9199800" cy="5143500"/>
          </a:xfrm>
        </p:grpSpPr>
        <p:sp>
          <p:nvSpPr>
            <p:cNvPr id="43" name="Google Shape;43;p7"/>
            <p:cNvSpPr/>
            <p:nvPr/>
          </p:nvSpPr>
          <p:spPr>
            <a:xfrm>
              <a:off x="0" y="2314900"/>
              <a:ext cx="9199800" cy="28287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" name="Google Shape;44;p7"/>
            <p:cNvPicPr preferRelativeResize="0"/>
            <p:nvPr/>
          </p:nvPicPr>
          <p:blipFill rotWithShape="1">
            <a:blip r:embed="rId2">
              <a:alphaModFix/>
            </a:blip>
            <a:srcRect l="25963" t="14816" r="24096" b="36446"/>
            <a:stretch/>
          </p:blipFill>
          <p:spPr>
            <a:xfrm flipH="1">
              <a:off x="0" y="150"/>
              <a:ext cx="91997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0000" y="2130225"/>
            <a:ext cx="4578900" cy="22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874300"/>
            <a:ext cx="45789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l="24351" b="24351"/>
          <a:stretch/>
        </p:blipFill>
        <p:spPr>
          <a:xfrm>
            <a:off x="-1" y="0"/>
            <a:ext cx="9144001" cy="5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048665" y="1551958"/>
            <a:ext cx="50499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048850" y="2308808"/>
            <a:ext cx="50499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/>
          </a:blip>
          <a:srcRect l="24351" b="24351"/>
          <a:stretch/>
        </p:blipFill>
        <p:spPr>
          <a:xfrm>
            <a:off x="-1" y="0"/>
            <a:ext cx="9144001" cy="5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/>
          <p:nvPr/>
        </p:nvSpPr>
        <p:spPr>
          <a:xfrm>
            <a:off x="0" y="1562100"/>
            <a:ext cx="9144000" cy="3581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2144886" y="1594496"/>
            <a:ext cx="48639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2144886" y="3145646"/>
            <a:ext cx="4863600" cy="42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-35875" y="-14350"/>
            <a:ext cx="9180000" cy="51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2681825"/>
            <a:ext cx="9144000" cy="246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720000" y="1742675"/>
            <a:ext cx="36744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720000" y="2489075"/>
            <a:ext cx="36744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l="48143" r="17146" b="32930"/>
          <a:stretch/>
        </p:blipFill>
        <p:spPr>
          <a:xfrm rot="10800000" flipH="1">
            <a:off x="5163525" y="737450"/>
            <a:ext cx="3980475" cy="44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2">
            <a:alphaModFix/>
          </a:blip>
          <a:srcRect l="33206" t="-5504" r="49361" b="55233"/>
          <a:stretch/>
        </p:blipFill>
        <p:spPr>
          <a:xfrm rot="10800000" flipH="1">
            <a:off x="-19050" y="-38100"/>
            <a:ext cx="2667000" cy="44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●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○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■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●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○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■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●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○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■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64" r:id="rId9"/>
    <p:sldLayoutId id="2147483665" r:id="rId10"/>
    <p:sldLayoutId id="2147483666" r:id="rId11"/>
    <p:sldLayoutId id="2147483668" r:id="rId12"/>
    <p:sldLayoutId id="2147483670" r:id="rId13"/>
    <p:sldLayoutId id="2147483674" r:id="rId14"/>
    <p:sldLayoutId id="2147483675" r:id="rId15"/>
    <p:sldLayoutId id="2147483676" r:id="rId16"/>
    <p:sldLayoutId id="2147483679" r:id="rId17"/>
    <p:sldLayoutId id="2147483680" r:id="rId18"/>
    <p:sldLayoutId id="214748368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lyze/FInal_Projec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subTitle" idx="1"/>
          </p:nvPr>
        </p:nvSpPr>
        <p:spPr>
          <a:xfrm>
            <a:off x="1817428" y="3043560"/>
            <a:ext cx="5509145" cy="766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Member: </a:t>
            </a:r>
            <a:r>
              <a:rPr lang="ko-KR" altLang="en-US" b="1" dirty="0" err="1">
                <a:latin typeface="+mn-ea"/>
                <a:ea typeface="+mn-ea"/>
              </a:rPr>
              <a:t>신재환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김태영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유재룡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한준호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 err="1">
                <a:latin typeface="+mn-ea"/>
                <a:ea typeface="+mn-ea"/>
              </a:rPr>
              <a:t>하상수</a:t>
            </a:r>
            <a:endParaRPr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58" name="Google Shape;258;p38"/>
          <p:cNvSpPr txBox="1">
            <a:spLocks noGrp="1"/>
          </p:cNvSpPr>
          <p:nvPr>
            <p:ph type="ctrTitle"/>
          </p:nvPr>
        </p:nvSpPr>
        <p:spPr>
          <a:xfrm>
            <a:off x="1236450" y="1098906"/>
            <a:ext cx="6671100" cy="1854600"/>
          </a:xfrm>
          <a:prstGeom prst="rect">
            <a:avLst/>
          </a:prstGeom>
        </p:spPr>
        <p:txBody>
          <a:bodyPr spcFirstLastPara="1" wrap="square" lIns="91425" tIns="45700" rIns="0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500" dirty="0">
                <a:latin typeface="+mn-ea"/>
                <a:ea typeface="+mn-ea"/>
              </a:rPr>
              <a:t>인공지능프로젝트</a:t>
            </a:r>
            <a:r>
              <a:rPr lang="ko-KR" altLang="en-US" sz="2500" dirty="0"/>
              <a:t> </a:t>
            </a:r>
            <a:r>
              <a:rPr lang="en-US" altLang="ko-KR" sz="2500" dirty="0"/>
              <a:t>Final Project</a:t>
            </a:r>
            <a:r>
              <a:rPr lang="en" sz="2500" dirty="0"/>
              <a:t>:</a:t>
            </a:r>
            <a:r>
              <a:rPr lang="en" sz="3300" dirty="0"/>
              <a:t> </a:t>
            </a:r>
            <a:br>
              <a:rPr lang="en" sz="3300" dirty="0"/>
            </a:br>
            <a:r>
              <a:rPr lang="en" sz="5400" dirty="0"/>
              <a:t>PM Prediction</a:t>
            </a:r>
            <a:endParaRPr sz="5400" i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250CC36F-4EE1-3A80-8DCB-284B50B50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103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Proposed Model: MLP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0" name="Google Shape;314;p44">
            <a:extLst>
              <a:ext uri="{FF2B5EF4-FFF2-40B4-BE49-F238E27FC236}">
                <a16:creationId xmlns:a16="http://schemas.microsoft.com/office/drawing/2014/main" id="{16880330-3482-BC33-46AA-B68EC69A5627}"/>
              </a:ext>
            </a:extLst>
          </p:cNvPr>
          <p:cNvSpPr txBox="1">
            <a:spLocks/>
          </p:cNvSpPr>
          <p:nvPr/>
        </p:nvSpPr>
        <p:spPr>
          <a:xfrm>
            <a:off x="3377184" y="1394308"/>
            <a:ext cx="5449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Optimizer: Adam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Loss Function: MSE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Performance Metrics: MAE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K-fold Cross Validation (Training: 80%)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Input(Data)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-&gt; 64 -&gt; 32 -&gt; Output(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PM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2780C4-F070-236F-F304-5B21BFA0E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92095" l="5339" r="95688">
                        <a14:foregroundMark x1="12320" y1="15020" x2="8419" y2="22134"/>
                        <a14:foregroundMark x1="91786" y1="51383" x2="89322" y2="46245"/>
                        <a14:foregroundMark x1="95688" y1="50988" x2="93634" y2="47233"/>
                        <a14:foregroundMark x1="8419" y1="28854" x2="8419" y2="35375"/>
                        <a14:foregroundMark x1="10883" y1="45850" x2="6982" y2="53360"/>
                        <a14:foregroundMark x1="8830" y1="63636" x2="6982" y2="69763"/>
                        <a14:foregroundMark x1="55852" y1="10870" x2="54415" y2="8893"/>
                        <a14:foregroundMark x1="7392" y1="20356" x2="7392" y2="17391"/>
                        <a14:foregroundMark x1="8419" y1="35771" x2="6982" y2="33004"/>
                        <a14:foregroundMark x1="9856" y1="50000" x2="7392" y2="51976"/>
                        <a14:foregroundMark x1="9856" y1="80632" x2="7803" y2="82609"/>
                        <a14:foregroundMark x1="14168" y1="83597" x2="8419" y2="82016"/>
                        <a14:foregroundMark x1="8419" y1="83597" x2="5544" y2="81621"/>
                        <a14:foregroundMark x1="7392" y1="80632" x2="5955" y2="82609"/>
                        <a14:foregroundMark x1="7392" y1="80632" x2="5955" y2="81621"/>
                        <a14:foregroundMark x1="5749" y1="81621" x2="5339" y2="83004"/>
                        <a14:foregroundMark x1="7392" y1="82609" x2="12320" y2="82609"/>
                        <a14:foregroundMark x1="8008" y1="79644" x2="7392" y2="82213"/>
                        <a14:foregroundMark x1="51540" y1="88538" x2="55031" y2="920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392" y="1394308"/>
            <a:ext cx="2949792" cy="30648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4;p44">
            <a:extLst>
              <a:ext uri="{FF2B5EF4-FFF2-40B4-BE49-F238E27FC236}">
                <a16:creationId xmlns:a16="http://schemas.microsoft.com/office/drawing/2014/main" id="{C6EAEDFB-787C-F4ED-A97E-1DDDE3C65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2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Feature Importance Analysis</a:t>
            </a:r>
            <a:endParaRPr sz="3200" dirty="0">
              <a:latin typeface="+mj-ea"/>
              <a:ea typeface="+mj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FECB11-DB8A-344C-9DBF-D85100C20F80}"/>
              </a:ext>
            </a:extLst>
          </p:cNvPr>
          <p:cNvSpPr/>
          <p:nvPr/>
        </p:nvSpPr>
        <p:spPr>
          <a:xfrm>
            <a:off x="720000" y="1623413"/>
            <a:ext cx="2737104" cy="23714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314;p44">
            <a:extLst>
              <a:ext uri="{FF2B5EF4-FFF2-40B4-BE49-F238E27FC236}">
                <a16:creationId xmlns:a16="http://schemas.microsoft.com/office/drawing/2014/main" id="{BAE3C3A4-2083-5F78-E0A5-E0620C132A4C}"/>
              </a:ext>
            </a:extLst>
          </p:cNvPr>
          <p:cNvSpPr txBox="1">
            <a:spLocks/>
          </p:cNvSpPr>
          <p:nvPr/>
        </p:nvSpPr>
        <p:spPr>
          <a:xfrm>
            <a:off x="129024" y="2073975"/>
            <a:ext cx="3925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/>
              <a:t>Permutation Importance</a:t>
            </a:r>
          </a:p>
        </p:txBody>
      </p:sp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B5F36B84-121D-51C0-191B-3AAFD96F2B65}"/>
              </a:ext>
            </a:extLst>
          </p:cNvPr>
          <p:cNvSpPr txBox="1">
            <a:spLocks/>
          </p:cNvSpPr>
          <p:nvPr/>
        </p:nvSpPr>
        <p:spPr>
          <a:xfrm>
            <a:off x="3694176" y="1916548"/>
            <a:ext cx="5449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42900" indent="-342900" algn="l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각 특성의 중요도 평가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 algn="l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j-ea"/>
                <a:ea typeface="+mj-ea"/>
              </a:rPr>
              <a:t> 지역 별 중요도가 높은 특성 분석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4;p44">
            <a:extLst>
              <a:ext uri="{FF2B5EF4-FFF2-40B4-BE49-F238E27FC236}">
                <a16:creationId xmlns:a16="http://schemas.microsoft.com/office/drawing/2014/main" id="{031FFC61-4E4C-2119-D363-3C31EF1E210A}"/>
              </a:ext>
            </a:extLst>
          </p:cNvPr>
          <p:cNvSpPr txBox="1">
            <a:spLocks/>
          </p:cNvSpPr>
          <p:nvPr/>
        </p:nvSpPr>
        <p:spPr>
          <a:xfrm>
            <a:off x="720000" y="4185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altLang="ko-KR" sz="3200" dirty="0">
                <a:latin typeface="+mj-ea"/>
                <a:ea typeface="+mj-ea"/>
              </a:rPr>
              <a:t>Feature Importance</a:t>
            </a:r>
            <a:endParaRPr lang="en-US" sz="3200"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E0D0D8-7509-05E9-FA63-991B67A61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220607"/>
              </p:ext>
            </p:extLst>
          </p:nvPr>
        </p:nvGraphicFramePr>
        <p:xfrm>
          <a:off x="642977" y="1389967"/>
          <a:ext cx="7858039" cy="140716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1251781">
                  <a:extLst>
                    <a:ext uri="{9D8B030D-6E8A-4147-A177-3AD203B41FA5}">
                      <a16:colId xmlns:a16="http://schemas.microsoft.com/office/drawing/2014/main" val="2265466640"/>
                    </a:ext>
                  </a:extLst>
                </a:gridCol>
                <a:gridCol w="1367566">
                  <a:extLst>
                    <a:ext uri="{9D8B030D-6E8A-4147-A177-3AD203B41FA5}">
                      <a16:colId xmlns:a16="http://schemas.microsoft.com/office/drawing/2014/main" val="4084223692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1600516997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4094428414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619467051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2827525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3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서울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VS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시정 거리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PS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해면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현지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HM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TA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기온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44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서울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중국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VS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시정 거리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현지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PS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해면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TE_005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지하 온도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TA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기온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60511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0540BB5-BDC2-FEA1-E76D-8017FD679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20422"/>
              </p:ext>
            </p:extLst>
          </p:nvPr>
        </p:nvGraphicFramePr>
        <p:xfrm>
          <a:off x="642977" y="3049953"/>
          <a:ext cx="7858041" cy="140716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1251781">
                  <a:extLst>
                    <a:ext uri="{9D8B030D-6E8A-4147-A177-3AD203B41FA5}">
                      <a16:colId xmlns:a16="http://schemas.microsoft.com/office/drawing/2014/main" val="2265466640"/>
                    </a:ext>
                  </a:extLst>
                </a:gridCol>
                <a:gridCol w="1367568">
                  <a:extLst>
                    <a:ext uri="{9D8B030D-6E8A-4147-A177-3AD203B41FA5}">
                      <a16:colId xmlns:a16="http://schemas.microsoft.com/office/drawing/2014/main" val="4084223692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1600516997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4094428414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619467051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2827525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3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안동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VS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시정 거리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PS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해면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현지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HM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TA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기온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44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안동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중국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VS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시정 거리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HM</a:t>
                      </a:r>
                      <a:br>
                        <a:rPr lang="en-US" altLang="ko-KR" dirty="0">
                          <a:latin typeface="+mj-ea"/>
                          <a:ea typeface="+mj-ea"/>
                        </a:rPr>
                      </a:b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WD_Yanan</a:t>
                      </a:r>
                      <a:b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풍향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WD_Qingdao</a:t>
                      </a:r>
                      <a:endParaRPr lang="en-US" altLang="ko-KR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풍향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WD_Chifeng</a:t>
                      </a:r>
                      <a:endParaRPr lang="en-US" altLang="ko-KR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풍향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6051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CCA053-6375-1CFC-7F35-3C003FEAC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158601"/>
              </p:ext>
            </p:extLst>
          </p:nvPr>
        </p:nvGraphicFramePr>
        <p:xfrm>
          <a:off x="642979" y="221185"/>
          <a:ext cx="7858042" cy="140716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1251783">
                  <a:extLst>
                    <a:ext uri="{9D8B030D-6E8A-4147-A177-3AD203B41FA5}">
                      <a16:colId xmlns:a16="http://schemas.microsoft.com/office/drawing/2014/main" val="2265466640"/>
                    </a:ext>
                  </a:extLst>
                </a:gridCol>
                <a:gridCol w="1367567">
                  <a:extLst>
                    <a:ext uri="{9D8B030D-6E8A-4147-A177-3AD203B41FA5}">
                      <a16:colId xmlns:a16="http://schemas.microsoft.com/office/drawing/2014/main" val="4084223692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1600516997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4094428414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619467051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2827525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3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광주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VS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시정 거리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현지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PS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해면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HM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TS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지면 온도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44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광주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중국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현지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PS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해면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HM</a:t>
                      </a:r>
                    </a:p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습도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WD_Qingdao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풍향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TS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지면 온도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60511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63F3DC3-95A5-398C-AE56-B6D021DCE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043171"/>
              </p:ext>
            </p:extLst>
          </p:nvPr>
        </p:nvGraphicFramePr>
        <p:xfrm>
          <a:off x="642979" y="1867421"/>
          <a:ext cx="7858040" cy="140716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1251781">
                  <a:extLst>
                    <a:ext uri="{9D8B030D-6E8A-4147-A177-3AD203B41FA5}">
                      <a16:colId xmlns:a16="http://schemas.microsoft.com/office/drawing/2014/main" val="2265466640"/>
                    </a:ext>
                  </a:extLst>
                </a:gridCol>
                <a:gridCol w="1367567">
                  <a:extLst>
                    <a:ext uri="{9D8B030D-6E8A-4147-A177-3AD203B41FA5}">
                      <a16:colId xmlns:a16="http://schemas.microsoft.com/office/drawing/2014/main" val="4084223692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1600516997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4094428414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619467051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2827525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3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전주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VS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시정 거리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PS</a:t>
                      </a:r>
                    </a:p>
                    <a:p>
                      <a:pPr algn="ctr" latinLnBrk="1"/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해면 기압</a:t>
                      </a:r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1" i="0" u="none" strike="noStrike" cap="none" dirty="0">
                        <a:solidFill>
                          <a:srgbClr val="FF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PA</a:t>
                      </a:r>
                    </a:p>
                    <a:p>
                      <a:pPr algn="ctr" latinLnBrk="1"/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현지 기압</a:t>
                      </a:r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1" i="0" u="none" strike="noStrike" cap="none" dirty="0">
                        <a:solidFill>
                          <a:srgbClr val="FF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HM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CA_MID</a:t>
                      </a:r>
                      <a:br>
                        <a:rPr lang="en-US" altLang="ko-KR" dirty="0">
                          <a:latin typeface="+mj-ea"/>
                          <a:ea typeface="+mj-ea"/>
                        </a:rPr>
                      </a:b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지면 온도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44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전주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중국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PS</a:t>
                      </a:r>
                    </a:p>
                    <a:p>
                      <a:pPr algn="ctr" latinLnBrk="1"/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해면 기압</a:t>
                      </a:r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1" i="0" u="none" strike="noStrike" cap="none" dirty="0">
                        <a:solidFill>
                          <a:srgbClr val="FF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dirty="0" err="1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WD_Qingdao</a:t>
                      </a:r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풍향</a:t>
                      </a:r>
                      <a:r>
                        <a:rPr lang="en-US" altLang="ko-KR" sz="1400" b="1" i="0" u="none" strike="noStrike" cap="none" dirty="0">
                          <a:solidFill>
                            <a:srgbClr val="FF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1" i="0" u="none" strike="noStrike" cap="none" dirty="0">
                        <a:solidFill>
                          <a:srgbClr val="FF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CA_MID</a:t>
                      </a:r>
                      <a:b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지면 온도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PS_Qingdao</a:t>
                      </a:r>
                      <a:br>
                        <a:rPr lang="en-US" altLang="ko-KR" dirty="0">
                          <a:latin typeface="+mj-ea"/>
                          <a:ea typeface="+mj-ea"/>
                        </a:rPr>
                      </a:b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해면 기압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PS_Chifeng</a:t>
                      </a:r>
                      <a:b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해면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60511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6044A7D-C119-630F-E6DE-F4998A3EB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902179"/>
              </p:ext>
            </p:extLst>
          </p:nvPr>
        </p:nvGraphicFramePr>
        <p:xfrm>
          <a:off x="642979" y="3513657"/>
          <a:ext cx="7858039" cy="140716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1251781">
                  <a:extLst>
                    <a:ext uri="{9D8B030D-6E8A-4147-A177-3AD203B41FA5}">
                      <a16:colId xmlns:a16="http://schemas.microsoft.com/office/drawing/2014/main" val="2265466640"/>
                    </a:ext>
                  </a:extLst>
                </a:gridCol>
                <a:gridCol w="1367566">
                  <a:extLst>
                    <a:ext uri="{9D8B030D-6E8A-4147-A177-3AD203B41FA5}">
                      <a16:colId xmlns:a16="http://schemas.microsoft.com/office/drawing/2014/main" val="4084223692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1600516997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4094428414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619467051"/>
                    </a:ext>
                  </a:extLst>
                </a:gridCol>
                <a:gridCol w="1309673">
                  <a:extLst>
                    <a:ext uri="{9D8B030D-6E8A-4147-A177-3AD203B41FA5}">
                      <a16:colId xmlns:a16="http://schemas.microsoft.com/office/drawing/2014/main" val="2827525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3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대구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VS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시정 거리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현지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PS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해면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TA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기온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44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대구 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중국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현지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PS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해면 기압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TA</a:t>
                      </a:r>
                    </a:p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기온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TD_Qingdao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이슬점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HM_Dalian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60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966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4227C04D-DBB8-2591-2A39-8FE19952CF26}"/>
              </a:ext>
            </a:extLst>
          </p:cNvPr>
          <p:cNvSpPr txBox="1">
            <a:spLocks/>
          </p:cNvSpPr>
          <p:nvPr/>
        </p:nvSpPr>
        <p:spPr>
          <a:xfrm>
            <a:off x="720000" y="3053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>
                <a:latin typeface="+mj-ea"/>
                <a:ea typeface="+mj-ea"/>
              </a:rPr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2BF36-FDC9-E332-DD93-399B9B307A82}"/>
              </a:ext>
            </a:extLst>
          </p:cNvPr>
          <p:cNvSpPr txBox="1"/>
          <p:nvPr/>
        </p:nvSpPr>
        <p:spPr>
          <a:xfrm>
            <a:off x="1340893" y="1019041"/>
            <a:ext cx="6744328" cy="350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b="1" dirty="0">
                <a:latin typeface="+mn-ea"/>
                <a:ea typeface="+mn-ea"/>
              </a:rPr>
              <a:t>- </a:t>
            </a:r>
            <a:r>
              <a:rPr lang="ko-KR" altLang="en-US" sz="1800" b="1" dirty="0">
                <a:latin typeface="+mn-ea"/>
                <a:ea typeface="+mn-ea"/>
              </a:rPr>
              <a:t>특성 중요도 분석 결과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풍향과 기압</a:t>
            </a:r>
            <a:r>
              <a:rPr lang="ko-KR" altLang="en-US" sz="1800" b="1" dirty="0">
                <a:latin typeface="+mn-ea"/>
                <a:ea typeface="+mn-ea"/>
              </a:rPr>
              <a:t>이 중요한 변수로 나타남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800" b="1" dirty="0">
                <a:latin typeface="+mn-ea"/>
                <a:ea typeface="+mn-ea"/>
              </a:rPr>
              <a:t>기압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r>
              <a:rPr lang="ko-KR" altLang="en-US" sz="1800" b="1" dirty="0">
                <a:latin typeface="+mn-ea"/>
                <a:ea typeface="+mn-ea"/>
              </a:rPr>
              <a:t>대기의 안정성 및 오염 물질의 확산에 영향</a:t>
            </a:r>
            <a:endParaRPr lang="en-US" altLang="ko-KR" sz="18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latin typeface="+mn-ea"/>
                <a:ea typeface="+mn-ea"/>
              </a:rPr>
              <a:t>풍향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r>
              <a:rPr lang="ko-KR" altLang="en-US" sz="1800" b="1" dirty="0">
                <a:latin typeface="+mn-ea"/>
                <a:ea typeface="+mn-ea"/>
              </a:rPr>
              <a:t>외부에서 유해 물질이 유입되는 경로에 영향</a:t>
            </a:r>
            <a:endParaRPr lang="en-US" altLang="ko-KR" sz="18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800" b="1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b="1" dirty="0">
                <a:latin typeface="+mn-ea"/>
                <a:ea typeface="+mn-ea"/>
              </a:rPr>
              <a:t>MLP </a:t>
            </a:r>
            <a:r>
              <a:rPr lang="ko-KR" altLang="en-US" sz="1800" b="1" dirty="0">
                <a:latin typeface="+mn-ea"/>
                <a:ea typeface="+mn-ea"/>
              </a:rPr>
              <a:t>모델의 한계</a:t>
            </a:r>
            <a:r>
              <a:rPr lang="en-US" altLang="ko-KR" sz="1800" b="1" dirty="0">
                <a:latin typeface="+mn-ea"/>
                <a:ea typeface="+mn-ea"/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800" b="1" dirty="0">
                <a:latin typeface="+mn-ea"/>
                <a:ea typeface="+mn-ea"/>
              </a:rPr>
              <a:t>시간적 연속성이나 변수의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시간에 따른 패턴 </a:t>
            </a:r>
            <a:r>
              <a:rPr lang="ko-KR" altLang="en-US" sz="1800" b="1" dirty="0">
                <a:latin typeface="+mn-ea"/>
                <a:ea typeface="+mn-ea"/>
              </a:rPr>
              <a:t>고려 못함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latin typeface="+mn-ea"/>
                <a:ea typeface="+mn-ea"/>
              </a:rPr>
              <a:t>풍향과 기압의 영향은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시간적 변화</a:t>
            </a:r>
            <a:r>
              <a:rPr lang="ko-KR" altLang="en-US" sz="1800" b="1" dirty="0">
                <a:latin typeface="+mn-ea"/>
                <a:ea typeface="+mn-ea"/>
              </a:rPr>
              <a:t>에 따라 달라질 가능성 큼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4;p44">
            <a:extLst>
              <a:ext uri="{FF2B5EF4-FFF2-40B4-BE49-F238E27FC236}">
                <a16:creationId xmlns:a16="http://schemas.microsoft.com/office/drawing/2014/main" id="{42A2B8DE-87C6-079B-89A3-44172558E9AA}"/>
              </a:ext>
            </a:extLst>
          </p:cNvPr>
          <p:cNvSpPr txBox="1">
            <a:spLocks/>
          </p:cNvSpPr>
          <p:nvPr/>
        </p:nvSpPr>
        <p:spPr>
          <a:xfrm>
            <a:off x="720000" y="19850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>
                <a:latin typeface="+mj-ea"/>
                <a:ea typeface="+mj-ea"/>
              </a:rPr>
              <a:t>Proposed Model1 - LSTM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E80CAC-1564-04AD-9B84-6D4BF831DC58}"/>
              </a:ext>
            </a:extLst>
          </p:cNvPr>
          <p:cNvGrpSpPr>
            <a:grpSpLocks noChangeAspect="1"/>
          </p:cNvGrpSpPr>
          <p:nvPr/>
        </p:nvGrpSpPr>
        <p:grpSpPr>
          <a:xfrm>
            <a:off x="3029625" y="1208454"/>
            <a:ext cx="2658140" cy="1800000"/>
            <a:chOff x="1161720" y="3795610"/>
            <a:chExt cx="3675600" cy="24889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D91C36-8A67-5AF5-3F7F-BB257EEB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720" y="3795610"/>
              <a:ext cx="3675600" cy="248898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9546E-1361-9A77-8323-35B7560AC6FE}"/>
                </a:ext>
              </a:extLst>
            </p:cNvPr>
            <p:cNvSpPr txBox="1"/>
            <p:nvPr/>
          </p:nvSpPr>
          <p:spPr>
            <a:xfrm>
              <a:off x="1475521" y="3815930"/>
              <a:ext cx="3048000" cy="595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latin typeface="HP Simplified" panose="020B0606020204020204" pitchFamily="34" charset="0"/>
                </a:rPr>
                <a:t>LSTM</a:t>
              </a:r>
            </a:p>
            <a:p>
              <a:pPr algn="ctr"/>
              <a:r>
                <a:rPr lang="en-US" altLang="ko-KR" sz="1100">
                  <a:latin typeface="HP Simplified" panose="020B0606020204020204" pitchFamily="34" charset="0"/>
                </a:rPr>
                <a:t>(Time Features)</a:t>
              </a:r>
              <a:endParaRPr lang="ko-KR" altLang="en-US" sz="1100">
                <a:latin typeface="HP Simplified" panose="020B06060202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B1F26D1-BA56-ADF8-7553-D93C3BF7E1A9}"/>
              </a:ext>
            </a:extLst>
          </p:cNvPr>
          <p:cNvSpPr txBox="1"/>
          <p:nvPr/>
        </p:nvSpPr>
        <p:spPr>
          <a:xfrm>
            <a:off x="1717548" y="3101965"/>
            <a:ext cx="6913091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  <a:ea typeface="+mn-ea"/>
              </a:rPr>
              <a:t>시계열 데이터 처리에 강점</a:t>
            </a:r>
            <a:endParaRPr lang="en-US" altLang="ko-KR" sz="1800" b="1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  <a:ea typeface="+mn-ea"/>
              </a:rPr>
              <a:t>과거 정보를 학습하여 미래 예측</a:t>
            </a:r>
            <a:endParaRPr lang="en-US" altLang="ko-KR" sz="1800" b="1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  <a:ea typeface="+mn-ea"/>
              </a:rPr>
              <a:t>대기 질에 영향 주는 기압</a:t>
            </a:r>
            <a:r>
              <a:rPr lang="en-US" altLang="ko-KR" sz="1800" b="1" dirty="0">
                <a:latin typeface="+mn-ea"/>
                <a:ea typeface="+mn-ea"/>
              </a:rPr>
              <a:t>,</a:t>
            </a:r>
            <a:r>
              <a:rPr lang="ko-KR" altLang="en-US" sz="1800" b="1" dirty="0">
                <a:latin typeface="+mn-ea"/>
                <a:ea typeface="+mn-ea"/>
              </a:rPr>
              <a:t> 풍향과 같은 변수 활용에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적합</a:t>
            </a:r>
            <a:endParaRPr lang="en-US" altLang="ko-KR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127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4;p44">
            <a:extLst>
              <a:ext uri="{FF2B5EF4-FFF2-40B4-BE49-F238E27FC236}">
                <a16:creationId xmlns:a16="http://schemas.microsoft.com/office/drawing/2014/main" id="{94A05B37-087D-5E33-361E-37D67F9DB933}"/>
              </a:ext>
            </a:extLst>
          </p:cNvPr>
          <p:cNvSpPr txBox="1">
            <a:spLocks/>
          </p:cNvSpPr>
          <p:nvPr/>
        </p:nvSpPr>
        <p:spPr>
          <a:xfrm>
            <a:off x="720000" y="3409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>
                <a:latin typeface="+mj-ea"/>
                <a:ea typeface="+mj-ea"/>
              </a:rPr>
              <a:t>Proposed Model1 - LSTM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C6866B-944F-9707-73C0-A3B1F1FB3AB6}"/>
              </a:ext>
            </a:extLst>
          </p:cNvPr>
          <p:cNvGrpSpPr>
            <a:grpSpLocks noChangeAspect="1"/>
          </p:cNvGrpSpPr>
          <p:nvPr/>
        </p:nvGrpSpPr>
        <p:grpSpPr>
          <a:xfrm>
            <a:off x="512064" y="1967008"/>
            <a:ext cx="2658140" cy="1800000"/>
            <a:chOff x="1161720" y="3795610"/>
            <a:chExt cx="3675600" cy="24889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9D848F-6BBA-2579-BC2A-8A7B2AB86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720" y="3795610"/>
              <a:ext cx="3675600" cy="248898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532E90-AADA-1DF6-FE96-B550DCC65C73}"/>
                </a:ext>
              </a:extLst>
            </p:cNvPr>
            <p:cNvSpPr txBox="1"/>
            <p:nvPr/>
          </p:nvSpPr>
          <p:spPr>
            <a:xfrm>
              <a:off x="1475521" y="3815930"/>
              <a:ext cx="3048000" cy="595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latin typeface="HP Simplified" panose="020B0606020204020204" pitchFamily="34" charset="0"/>
                </a:rPr>
                <a:t>LSTM</a:t>
              </a:r>
            </a:p>
            <a:p>
              <a:pPr algn="ctr"/>
              <a:r>
                <a:rPr lang="en-US" altLang="ko-KR" sz="1100">
                  <a:latin typeface="HP Simplified" panose="020B0606020204020204" pitchFamily="34" charset="0"/>
                </a:rPr>
                <a:t>(Time Features)</a:t>
              </a:r>
              <a:endParaRPr lang="ko-KR" altLang="en-US" sz="1100">
                <a:latin typeface="HP Simplified" panose="020B0606020204020204" pitchFamily="34" charset="0"/>
              </a:endParaRPr>
            </a:p>
          </p:txBody>
        </p:sp>
      </p:grpSp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A80240B2-6ADB-F70B-748D-313282730EB3}"/>
              </a:ext>
            </a:extLst>
          </p:cNvPr>
          <p:cNvSpPr txBox="1">
            <a:spLocks/>
          </p:cNvSpPr>
          <p:nvPr/>
        </p:nvSpPr>
        <p:spPr>
          <a:xfrm>
            <a:off x="3285462" y="1528420"/>
            <a:ext cx="5766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Optimizer: Adam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Loss Function: MSE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Dropout: 0.3 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Input(Data)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-&gt; 128 -&gt; 32 -&gt; Output(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PM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388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4;p44">
            <a:extLst>
              <a:ext uri="{FF2B5EF4-FFF2-40B4-BE49-F238E27FC236}">
                <a16:creationId xmlns:a16="http://schemas.microsoft.com/office/drawing/2014/main" id="{9930E284-B980-3801-FA2B-03A0779CAC56}"/>
              </a:ext>
            </a:extLst>
          </p:cNvPr>
          <p:cNvSpPr txBox="1">
            <a:spLocks/>
          </p:cNvSpPr>
          <p:nvPr/>
        </p:nvSpPr>
        <p:spPr>
          <a:xfrm>
            <a:off x="720000" y="4185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>
                <a:latin typeface="+mj-ea"/>
                <a:ea typeface="+mj-ea"/>
              </a:rPr>
              <a:t>Result: Seoul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C67C88-E687-3122-B68D-9E8A15128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28" y="1487490"/>
            <a:ext cx="4255008" cy="2725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448584-7068-CC14-302B-50BC38A4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80" y="1487488"/>
            <a:ext cx="4255008" cy="27255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3B658CA6-9FC6-6E30-E700-6D0E2C0FF56A}"/>
              </a:ext>
            </a:extLst>
          </p:cNvPr>
          <p:cNvSpPr txBox="1">
            <a:spLocks/>
          </p:cNvSpPr>
          <p:nvPr/>
        </p:nvSpPr>
        <p:spPr>
          <a:xfrm>
            <a:off x="720000" y="4185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>
                <a:latin typeface="+mj-ea"/>
                <a:ea typeface="+mj-ea"/>
              </a:rPr>
              <a:t>Result: </a:t>
            </a:r>
            <a:r>
              <a:rPr lang="en-US" sz="3200" dirty="0" err="1">
                <a:latin typeface="+mj-ea"/>
                <a:ea typeface="+mj-ea"/>
              </a:rPr>
              <a:t>Andong</a:t>
            </a:r>
            <a:endParaRPr lang="en-US" sz="3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87B84-A454-8DE2-8803-F4A12BB9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80" y="1487489"/>
            <a:ext cx="4255008" cy="2725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ADECEC-E6E9-1E31-32FC-A448D2D86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28" y="1487489"/>
            <a:ext cx="4255008" cy="27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03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4;p44">
            <a:extLst>
              <a:ext uri="{FF2B5EF4-FFF2-40B4-BE49-F238E27FC236}">
                <a16:creationId xmlns:a16="http://schemas.microsoft.com/office/drawing/2014/main" id="{853431F7-E1F7-8CA6-950C-B0D0C22F44EA}"/>
              </a:ext>
            </a:extLst>
          </p:cNvPr>
          <p:cNvSpPr txBox="1">
            <a:spLocks/>
          </p:cNvSpPr>
          <p:nvPr/>
        </p:nvSpPr>
        <p:spPr>
          <a:xfrm>
            <a:off x="720000" y="4185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>
                <a:latin typeface="+mj-ea"/>
                <a:ea typeface="+mj-ea"/>
              </a:rPr>
              <a:t>Result: Gwangju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E0B21E-13F4-439F-42B5-A2E4C421C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28" y="1487489"/>
            <a:ext cx="4255008" cy="27255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8C2EC0-8421-62D7-71DD-165F2C766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80" y="1487489"/>
            <a:ext cx="4250973" cy="27255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- PM</a:t>
            </a:r>
            <a:endParaRPr dirty="0"/>
          </a:p>
        </p:txBody>
      </p:sp>
      <p:sp>
        <p:nvSpPr>
          <p:cNvPr id="315" name="Google Shape;315;p44"/>
          <p:cNvSpPr txBox="1">
            <a:spLocks noGrp="1"/>
          </p:cNvSpPr>
          <p:nvPr>
            <p:ph type="body" idx="1"/>
          </p:nvPr>
        </p:nvSpPr>
        <p:spPr>
          <a:xfrm>
            <a:off x="1165673" y="1594559"/>
            <a:ext cx="6812653" cy="2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j-ea"/>
                <a:ea typeface="+mj-ea"/>
              </a:rPr>
              <a:t>미세먼지 </a:t>
            </a:r>
            <a:r>
              <a:rPr lang="en-US" altLang="ko-KR" sz="1800" b="1" dirty="0">
                <a:latin typeface="+mj-ea"/>
                <a:ea typeface="+mj-ea"/>
              </a:rPr>
              <a:t>: </a:t>
            </a:r>
            <a:r>
              <a:rPr lang="ko-KR" altLang="en-US" sz="1800" b="1" dirty="0">
                <a:latin typeface="+mj-ea"/>
                <a:ea typeface="+mj-ea"/>
              </a:rPr>
              <a:t>대기 중 부유하는 직경 </a:t>
            </a:r>
            <a:r>
              <a:rPr lang="en-US" altLang="ko-KR" sz="1800" b="1" dirty="0">
                <a:latin typeface="+mj-ea"/>
                <a:ea typeface="+mj-ea"/>
              </a:rPr>
              <a:t>10μm </a:t>
            </a:r>
            <a:r>
              <a:rPr lang="ko-KR" altLang="en-US" sz="1800" b="1" dirty="0">
                <a:latin typeface="+mj-ea"/>
                <a:ea typeface="+mj-ea"/>
              </a:rPr>
              <a:t>이하의 입자상 물질</a:t>
            </a:r>
            <a:endParaRPr lang="en-US" altLang="ko-KR" sz="1800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문제점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j-ea"/>
                <a:ea typeface="+mj-ea"/>
              </a:rPr>
              <a:t>1. </a:t>
            </a:r>
            <a:r>
              <a:rPr lang="ko-KR" altLang="en-US" sz="1800" b="1" dirty="0">
                <a:latin typeface="+mj-ea"/>
                <a:ea typeface="+mj-ea"/>
              </a:rPr>
              <a:t>건강 문제</a:t>
            </a:r>
            <a:r>
              <a:rPr lang="en-US" altLang="ko-KR" sz="1800" b="1" dirty="0">
                <a:latin typeface="+mj-ea"/>
                <a:ea typeface="+mj-ea"/>
              </a:rPr>
              <a:t>: </a:t>
            </a:r>
            <a:r>
              <a:rPr lang="ko-KR" altLang="en-US" sz="1800" b="1" dirty="0">
                <a:latin typeface="+mj-ea"/>
                <a:ea typeface="+mj-ea"/>
              </a:rPr>
              <a:t>호흡기 질환</a:t>
            </a:r>
            <a:r>
              <a:rPr lang="en-US" altLang="ko-KR" sz="1800" b="1" dirty="0">
                <a:latin typeface="+mj-ea"/>
                <a:ea typeface="+mj-ea"/>
              </a:rPr>
              <a:t>, </a:t>
            </a:r>
            <a:r>
              <a:rPr lang="ko-KR" altLang="en-US" sz="1800" b="1" dirty="0">
                <a:latin typeface="+mj-ea"/>
                <a:ea typeface="+mj-ea"/>
              </a:rPr>
              <a:t>발암물질</a:t>
            </a:r>
            <a:endParaRPr lang="en-US" altLang="ko-KR" sz="1800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j-ea"/>
                <a:ea typeface="+mj-ea"/>
              </a:rPr>
              <a:t>2. </a:t>
            </a:r>
            <a:r>
              <a:rPr lang="ko-KR" altLang="en-US" sz="1800" b="1" dirty="0">
                <a:latin typeface="+mj-ea"/>
                <a:ea typeface="+mj-ea"/>
              </a:rPr>
              <a:t>환경 문제</a:t>
            </a:r>
            <a:r>
              <a:rPr lang="en-US" altLang="ko-KR" sz="1800" b="1" dirty="0">
                <a:latin typeface="+mj-ea"/>
                <a:ea typeface="+mj-ea"/>
              </a:rPr>
              <a:t>: </a:t>
            </a:r>
            <a:r>
              <a:rPr lang="ko-KR" altLang="en-US" sz="1800" b="1" dirty="0">
                <a:latin typeface="+mj-ea"/>
                <a:ea typeface="+mj-ea"/>
              </a:rPr>
              <a:t>기후 변화 가속화</a:t>
            </a:r>
            <a:endParaRPr lang="en-US" altLang="ko-KR" sz="1800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j-ea"/>
                <a:ea typeface="+mj-ea"/>
              </a:rPr>
              <a:t>3. </a:t>
            </a:r>
            <a:r>
              <a:rPr lang="ko-KR" altLang="en-US" sz="1800" b="1" dirty="0">
                <a:latin typeface="+mj-ea"/>
                <a:ea typeface="+mj-ea"/>
              </a:rPr>
              <a:t>특히 한국에서 심각</a:t>
            </a:r>
            <a:endParaRPr lang="en-US" altLang="ko-KR" sz="1800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1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--&gt; </a:t>
            </a: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프로젝트의 주제로 선정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791729-CCE1-1E22-8AEE-1752B6F1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0" y="1265142"/>
            <a:ext cx="4075978" cy="34764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B5FB45-BFA4-1B87-AB8C-CFA68053A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707" y="1311215"/>
            <a:ext cx="3960901" cy="33842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F164B7-DAE8-8502-B0BC-BEA05ADF6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056" y="1265142"/>
            <a:ext cx="4156820" cy="3476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486868AE-BA29-F298-B022-3A99B2531B0C}"/>
              </a:ext>
            </a:extLst>
          </p:cNvPr>
          <p:cNvSpPr txBox="1">
            <a:spLocks/>
          </p:cNvSpPr>
          <p:nvPr/>
        </p:nvSpPr>
        <p:spPr>
          <a:xfrm>
            <a:off x="720000" y="4185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>
                <a:latin typeface="+mj-ea"/>
                <a:ea typeface="+mj-ea"/>
              </a:rPr>
              <a:t>Result: Jeonju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F1EBA7-81B4-CAB3-44E3-27478E9A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28" y="1487489"/>
            <a:ext cx="4283820" cy="27255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4C267D-4165-61FA-315A-697DD18E2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80" y="1487490"/>
            <a:ext cx="4250973" cy="27255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29B136E1-C854-0760-334D-B4690B262AAD}"/>
              </a:ext>
            </a:extLst>
          </p:cNvPr>
          <p:cNvSpPr txBox="1">
            <a:spLocks/>
          </p:cNvSpPr>
          <p:nvPr/>
        </p:nvSpPr>
        <p:spPr>
          <a:xfrm>
            <a:off x="720000" y="4185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>
                <a:latin typeface="+mj-ea"/>
                <a:ea typeface="+mj-ea"/>
              </a:rPr>
              <a:t>Result: Daegu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F47BDA-B09F-B3B3-CDEE-A864BC42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28" y="1487489"/>
            <a:ext cx="4255008" cy="2725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327905-0A26-90B3-3554-F8F07C534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80" y="1487489"/>
            <a:ext cx="4283820" cy="27255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F94BD0A9-07D6-EACE-6540-6DB91ADBE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B4D325-1D65-1F89-9AB5-0BBDEC05733C}"/>
              </a:ext>
            </a:extLst>
          </p:cNvPr>
          <p:cNvGraphicFramePr>
            <a:graphicFrameLocks noGrp="1"/>
          </p:cNvGraphicFramePr>
          <p:nvPr/>
        </p:nvGraphicFramePr>
        <p:xfrm>
          <a:off x="1692000" y="1075008"/>
          <a:ext cx="5760000" cy="259200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1920000">
                  <a:extLst>
                    <a:ext uri="{9D8B030D-6E8A-4147-A177-3AD203B41FA5}">
                      <a16:colId xmlns:a16="http://schemas.microsoft.com/office/drawing/2014/main" val="1179563758"/>
                    </a:ext>
                  </a:extLst>
                </a:gridCol>
                <a:gridCol w="1920000">
                  <a:extLst>
                    <a:ext uri="{9D8B030D-6E8A-4147-A177-3AD203B41FA5}">
                      <a16:colId xmlns:a16="http://schemas.microsoft.com/office/drawing/2014/main" val="562283375"/>
                    </a:ext>
                  </a:extLst>
                </a:gridCol>
                <a:gridCol w="1920000">
                  <a:extLst>
                    <a:ext uri="{9D8B030D-6E8A-4147-A177-3AD203B41FA5}">
                      <a16:colId xmlns:a16="http://schemas.microsoft.com/office/drawing/2014/main" val="1175641489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P Simplified" panose="020B0606020204020204" pitchFamily="34" charset="0"/>
                        </a:rPr>
                        <a:t>지역</a:t>
                      </a:r>
                    </a:p>
                  </a:txBody>
                  <a:tcPr anchor="ctr"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P Simplified" panose="020B0606020204020204" pitchFamily="34" charset="0"/>
                        </a:rPr>
                        <a:t>한국</a:t>
                      </a:r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P Simplified" panose="020B0606020204020204" pitchFamily="34" charset="0"/>
                        </a:rPr>
                        <a:t>한국 </a:t>
                      </a:r>
                      <a:r>
                        <a:rPr lang="en-US" altLang="ko-KR">
                          <a:latin typeface="HP Simplified" panose="020B0606020204020204" pitchFamily="34" charset="0"/>
                        </a:rPr>
                        <a:t>+ </a:t>
                      </a:r>
                      <a:r>
                        <a:rPr lang="ko-KR" altLang="en-US">
                          <a:latin typeface="HP Simplified" panose="020B0606020204020204" pitchFamily="34" charset="0"/>
                        </a:rPr>
                        <a:t>중국</a:t>
                      </a:r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9983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P Simplified" panose="020B0606020204020204" pitchFamily="34" charset="0"/>
                        </a:rPr>
                        <a:t>서울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>
                          <a:latin typeface="HP Simplified" panose="020B0606020204020204" pitchFamily="34" charset="0"/>
                        </a:rPr>
                        <a:t>18.8039</a:t>
                      </a:r>
                      <a:endParaRPr lang="ko-KR" altLang="en-US" u="sng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HP Simplified" panose="020B0606020204020204" pitchFamily="34" charset="0"/>
                        </a:rPr>
                        <a:t>25.3115</a:t>
                      </a:r>
                      <a:endParaRPr lang="ko-KR" altLang="en-US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303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P Simplified" panose="020B0606020204020204" pitchFamily="34" charset="0"/>
                        </a:rPr>
                        <a:t>전주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>
                          <a:latin typeface="HP Simplified" panose="020B0606020204020204" pitchFamily="34" charset="0"/>
                        </a:rPr>
                        <a:t>16.6403</a:t>
                      </a:r>
                      <a:endParaRPr lang="ko-KR" altLang="en-US" u="sng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HP Simplified" panose="020B0606020204020204" pitchFamily="34" charset="0"/>
                        </a:rPr>
                        <a:t>17.1193</a:t>
                      </a:r>
                      <a:endParaRPr lang="ko-KR" altLang="en-US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656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P Simplified" panose="020B0606020204020204" pitchFamily="34" charset="0"/>
                        </a:rPr>
                        <a:t>광주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>
                          <a:latin typeface="HP Simplified" panose="020B0606020204020204" pitchFamily="34" charset="0"/>
                        </a:rPr>
                        <a:t>19.2508</a:t>
                      </a:r>
                      <a:endParaRPr lang="ko-KR" altLang="en-US" u="sng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HP Simplified" panose="020B0606020204020204" pitchFamily="34" charset="0"/>
                        </a:rPr>
                        <a:t>47.2586</a:t>
                      </a:r>
                      <a:endParaRPr lang="ko-KR" altLang="en-US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647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P Simplified" panose="020B0606020204020204" pitchFamily="34" charset="0"/>
                        </a:rPr>
                        <a:t>대구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>
                          <a:latin typeface="HP Simplified" panose="020B0606020204020204" pitchFamily="34" charset="0"/>
                        </a:rPr>
                        <a:t>10.8149</a:t>
                      </a:r>
                      <a:endParaRPr lang="ko-KR" altLang="en-US" u="sng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HP Simplified" panose="020B0606020204020204" pitchFamily="34" charset="0"/>
                        </a:rPr>
                        <a:t>15.4643</a:t>
                      </a:r>
                      <a:endParaRPr lang="ko-KR" altLang="en-US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2059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P Simplified" panose="020B0606020204020204" pitchFamily="34" charset="0"/>
                        </a:rPr>
                        <a:t>안동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>
                          <a:latin typeface="HP Simplified" panose="020B0606020204020204" pitchFamily="34" charset="0"/>
                        </a:rPr>
                        <a:t>8.9762</a:t>
                      </a:r>
                      <a:endParaRPr lang="ko-KR" altLang="en-US" u="sng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HP Simplified" panose="020B0606020204020204" pitchFamily="34" charset="0"/>
                        </a:rPr>
                        <a:t>16.7488</a:t>
                      </a:r>
                      <a:endParaRPr lang="ko-KR" altLang="en-US">
                        <a:latin typeface="HP Simplified" panose="020B0606020204020204" pitchFamily="34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40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F4F25B-85CA-266C-4B29-690BD8F1090B}"/>
              </a:ext>
            </a:extLst>
          </p:cNvPr>
          <p:cNvSpPr txBox="1"/>
          <p:nvPr/>
        </p:nvSpPr>
        <p:spPr>
          <a:xfrm>
            <a:off x="1129990" y="3836031"/>
            <a:ext cx="6884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HP Simplified" panose="020B0606020204020204" pitchFamily="34" charset="0"/>
              </a:rPr>
              <a:t>중국 데이터를 포함한 결과</a:t>
            </a:r>
            <a:r>
              <a:rPr lang="en-US" altLang="ko-KR">
                <a:latin typeface="HP Simplified" panose="020B0606020204020204" pitchFamily="34" charset="0"/>
              </a:rPr>
              <a:t>, </a:t>
            </a:r>
            <a:r>
              <a:rPr lang="ko-KR" altLang="en-US">
                <a:latin typeface="HP Simplified" panose="020B0606020204020204" pitchFamily="34" charset="0"/>
              </a:rPr>
              <a:t>모든 지역에서 </a:t>
            </a:r>
            <a:r>
              <a:rPr lang="en-US" altLang="ko-KR">
                <a:latin typeface="HP Simplified" panose="020B0606020204020204" pitchFamily="34" charset="0"/>
              </a:rPr>
              <a:t>loss</a:t>
            </a:r>
            <a:r>
              <a:rPr lang="ko-KR" altLang="en-US">
                <a:latin typeface="HP Simplified" panose="020B0606020204020204" pitchFamily="34" charset="0"/>
              </a:rPr>
              <a:t>가 증가하는 현상을 보임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B157A1C-1ED7-E692-938F-7CD065601ED8}"/>
              </a:ext>
            </a:extLst>
          </p:cNvPr>
          <p:cNvSpPr/>
          <p:nvPr/>
        </p:nvSpPr>
        <p:spPr>
          <a:xfrm>
            <a:off x="4451193" y="4158942"/>
            <a:ext cx="241611" cy="30777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C90B0-C329-6C9F-220D-499D5678F880}"/>
              </a:ext>
            </a:extLst>
          </p:cNvPr>
          <p:cNvSpPr txBox="1"/>
          <p:nvPr/>
        </p:nvSpPr>
        <p:spPr>
          <a:xfrm>
            <a:off x="1129990" y="4481853"/>
            <a:ext cx="6884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HP Simplified" panose="020B0606020204020204" pitchFamily="34" charset="0"/>
              </a:rPr>
              <a:t>시점 정보 이외의 추가 </a:t>
            </a:r>
            <a:r>
              <a:rPr lang="en-US" altLang="ko-KR">
                <a:latin typeface="HP Simplified" panose="020B0606020204020204" pitchFamily="34" charset="0"/>
              </a:rPr>
              <a:t>feature</a:t>
            </a:r>
            <a:r>
              <a:rPr lang="ko-KR" altLang="en-US">
                <a:latin typeface="HP Simplified" panose="020B0606020204020204" pitchFamily="34" charset="0"/>
              </a:rPr>
              <a:t>를 고려하기로 결정</a:t>
            </a:r>
          </a:p>
        </p:txBody>
      </p:sp>
      <p:sp>
        <p:nvSpPr>
          <p:cNvPr id="15" name="Google Shape;314;p44">
            <a:extLst>
              <a:ext uri="{FF2B5EF4-FFF2-40B4-BE49-F238E27FC236}">
                <a16:creationId xmlns:a16="http://schemas.microsoft.com/office/drawing/2014/main" id="{5B671E4F-8084-23E6-7F8D-F10A475A422F}"/>
              </a:ext>
            </a:extLst>
          </p:cNvPr>
          <p:cNvSpPr txBox="1">
            <a:spLocks/>
          </p:cNvSpPr>
          <p:nvPr/>
        </p:nvSpPr>
        <p:spPr>
          <a:xfrm>
            <a:off x="719999" y="9172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en-US" dirty="0">
                <a:latin typeface="HP Simplified" panose="020B0606020204020204" pitchFamily="34" charset="0"/>
                <a:ea typeface="+mj-ea"/>
              </a:rPr>
              <a:t>Proposed Model 2 -1DCNN-LSTM</a:t>
            </a:r>
          </a:p>
        </p:txBody>
      </p:sp>
    </p:spTree>
    <p:extLst>
      <p:ext uri="{BB962C8B-B14F-4D97-AF65-F5344CB8AC3E}">
        <p14:creationId xmlns:p14="http://schemas.microsoft.com/office/powerpoint/2010/main" val="3142675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00FD7AFD-9C7E-CDBF-3642-A21C8153C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314;p44">
            <a:extLst>
              <a:ext uri="{FF2B5EF4-FFF2-40B4-BE49-F238E27FC236}">
                <a16:creationId xmlns:a16="http://schemas.microsoft.com/office/drawing/2014/main" id="{48E07822-A621-F025-F1BC-2219AEA74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P Simplified" panose="020B0606020204020204" pitchFamily="34" charset="0"/>
                <a:ea typeface="+mj-ea"/>
              </a:rPr>
              <a:t>1DCNN-LSTM</a:t>
            </a:r>
            <a:endParaRPr sz="3200" dirty="0">
              <a:latin typeface="HP Simplified" panose="020B0606020204020204" pitchFamily="34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E961E-B8AF-8B18-0092-968A88940135}"/>
              </a:ext>
            </a:extLst>
          </p:cNvPr>
          <p:cNvSpPr txBox="1"/>
          <p:nvPr/>
        </p:nvSpPr>
        <p:spPr>
          <a:xfrm>
            <a:off x="1037062" y="4479074"/>
            <a:ext cx="7069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한국의 날씨 데이터와 달리 중국 </a:t>
            </a:r>
            <a:r>
              <a:rPr lang="ko-KR" altLang="en-US" dirty="0" err="1">
                <a:latin typeface="+mn-ea"/>
                <a:ea typeface="+mn-ea"/>
              </a:rPr>
              <a:t>도시별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PM10 </a:t>
            </a:r>
            <a:r>
              <a:rPr lang="ko-KR" altLang="en-US" dirty="0">
                <a:latin typeface="+mn-ea"/>
                <a:ea typeface="+mn-ea"/>
              </a:rPr>
              <a:t>데이터에서는 공간 정보를 추출할 수 있음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F879D8-3CB6-0099-EED8-0CC9463D85FC}"/>
              </a:ext>
            </a:extLst>
          </p:cNvPr>
          <p:cNvGraphicFramePr>
            <a:graphicFrameLocks noGrp="1"/>
          </p:cNvGraphicFramePr>
          <p:nvPr/>
        </p:nvGraphicFramePr>
        <p:xfrm>
          <a:off x="498089" y="1045210"/>
          <a:ext cx="4073910" cy="30530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814782">
                  <a:extLst>
                    <a:ext uri="{9D8B030D-6E8A-4147-A177-3AD203B41FA5}">
                      <a16:colId xmlns:a16="http://schemas.microsoft.com/office/drawing/2014/main" val="665659982"/>
                    </a:ext>
                  </a:extLst>
                </a:gridCol>
                <a:gridCol w="814782">
                  <a:extLst>
                    <a:ext uri="{9D8B030D-6E8A-4147-A177-3AD203B41FA5}">
                      <a16:colId xmlns:a16="http://schemas.microsoft.com/office/drawing/2014/main" val="2999452792"/>
                    </a:ext>
                  </a:extLst>
                </a:gridCol>
                <a:gridCol w="814782">
                  <a:extLst>
                    <a:ext uri="{9D8B030D-6E8A-4147-A177-3AD203B41FA5}">
                      <a16:colId xmlns:a16="http://schemas.microsoft.com/office/drawing/2014/main" val="1863933974"/>
                    </a:ext>
                  </a:extLst>
                </a:gridCol>
                <a:gridCol w="814782">
                  <a:extLst>
                    <a:ext uri="{9D8B030D-6E8A-4147-A177-3AD203B41FA5}">
                      <a16:colId xmlns:a16="http://schemas.microsoft.com/office/drawing/2014/main" val="1497841572"/>
                    </a:ext>
                  </a:extLst>
                </a:gridCol>
                <a:gridCol w="814782">
                  <a:extLst>
                    <a:ext uri="{9D8B030D-6E8A-4147-A177-3AD203B41FA5}">
                      <a16:colId xmlns:a16="http://schemas.microsoft.com/office/drawing/2014/main" val="160850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TM</a:t>
                      </a:r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WD</a:t>
                      </a:r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…</a:t>
                      </a:r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PM10_</a:t>
                      </a:r>
                    </a:p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chifeng</a:t>
                      </a:r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PM10_</a:t>
                      </a:r>
                    </a:p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dalian</a:t>
                      </a:r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90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42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03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0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1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35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2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23411"/>
                  </a:ext>
                </a:extLst>
              </a:tr>
            </a:tbl>
          </a:graphicData>
        </a:graphic>
      </p:graphicFrame>
      <p:sp>
        <p:nvSpPr>
          <p:cNvPr id="8" name="사다리꼴 7">
            <a:extLst>
              <a:ext uri="{FF2B5EF4-FFF2-40B4-BE49-F238E27FC236}">
                <a16:creationId xmlns:a16="http://schemas.microsoft.com/office/drawing/2014/main" id="{3D3B7996-904A-DBAA-52B6-6B98E4AC95E9}"/>
              </a:ext>
            </a:extLst>
          </p:cNvPr>
          <p:cNvSpPr/>
          <p:nvPr/>
        </p:nvSpPr>
        <p:spPr>
          <a:xfrm rot="16200000">
            <a:off x="4384057" y="1869223"/>
            <a:ext cx="2003966" cy="1405054"/>
          </a:xfrm>
          <a:prstGeom prst="trapezoid">
            <a:avLst>
              <a:gd name="adj" fmla="val 34581"/>
            </a:avLst>
          </a:prstGeom>
          <a:gradFill flip="none" rotWithShape="1">
            <a:gsLst>
              <a:gs pos="0">
                <a:schemeClr val="accent6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AECA55-93E9-3EB3-E3C4-12FD308EE33F}"/>
              </a:ext>
            </a:extLst>
          </p:cNvPr>
          <p:cNvSpPr/>
          <p:nvPr/>
        </p:nvSpPr>
        <p:spPr>
          <a:xfrm>
            <a:off x="6430537" y="1152293"/>
            <a:ext cx="2074126" cy="1137424"/>
          </a:xfrm>
          <a:prstGeom prst="rect">
            <a:avLst/>
          </a:prstGeom>
          <a:solidFill>
            <a:schemeClr val="bg1">
              <a:lumMod val="10000"/>
              <a:lumOff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HP Simplified" panose="020B0606020204020204" pitchFamily="34" charset="0"/>
              </a:rPr>
              <a:t>Weather Data</a:t>
            </a:r>
            <a:endParaRPr lang="ko-KR" altLang="en-US">
              <a:latin typeface="HP Simplified" panose="020B0606020204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AD900F-361A-79C9-1563-1D1511E79CDA}"/>
              </a:ext>
            </a:extLst>
          </p:cNvPr>
          <p:cNvSpPr/>
          <p:nvPr/>
        </p:nvSpPr>
        <p:spPr>
          <a:xfrm>
            <a:off x="6430537" y="2853783"/>
            <a:ext cx="2074126" cy="1137424"/>
          </a:xfrm>
          <a:prstGeom prst="rect">
            <a:avLst/>
          </a:prstGeom>
          <a:solidFill>
            <a:schemeClr val="bg1">
              <a:lumMod val="10000"/>
              <a:lumOff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HP Simplified" panose="020B0606020204020204" pitchFamily="34" charset="0"/>
              </a:rPr>
              <a:t>China stations’</a:t>
            </a:r>
          </a:p>
          <a:p>
            <a:pPr algn="ctr"/>
            <a:r>
              <a:rPr lang="en-US" altLang="ko-KR">
                <a:latin typeface="HP Simplified" panose="020B0606020204020204" pitchFamily="34" charset="0"/>
              </a:rPr>
              <a:t>PM data</a:t>
            </a:r>
            <a:endParaRPr lang="ko-KR" altLang="en-US">
              <a:latin typeface="HP Simplified" panose="020B0606020204020204" pitchFamily="34" charset="0"/>
            </a:endParaRP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8BD86203-5AE8-5EF4-F3E0-BFEC7878C57B}"/>
              </a:ext>
            </a:extLst>
          </p:cNvPr>
          <p:cNvSpPr/>
          <p:nvPr/>
        </p:nvSpPr>
        <p:spPr>
          <a:xfrm>
            <a:off x="7281746" y="2365916"/>
            <a:ext cx="382859" cy="382859"/>
          </a:xfrm>
          <a:prstGeom prst="plus">
            <a:avLst>
              <a:gd name="adj" fmla="val 421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8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DA4F5771-38FE-2F93-936F-5507D7973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DB1946-B878-8ED9-0133-1EEAD2F3E48B}"/>
              </a:ext>
            </a:extLst>
          </p:cNvPr>
          <p:cNvSpPr/>
          <p:nvPr/>
        </p:nvSpPr>
        <p:spPr>
          <a:xfrm>
            <a:off x="263967" y="1207366"/>
            <a:ext cx="1955180" cy="245822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Google Shape;314;p44">
            <a:extLst>
              <a:ext uri="{FF2B5EF4-FFF2-40B4-BE49-F238E27FC236}">
                <a16:creationId xmlns:a16="http://schemas.microsoft.com/office/drawing/2014/main" id="{731C7DB1-6BCC-0CA0-4DDB-9E62EC2011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P Simplified" panose="020B0606020204020204" pitchFamily="34" charset="0"/>
                <a:ea typeface="+mj-ea"/>
              </a:rPr>
              <a:t>1DCNN-LSTM</a:t>
            </a:r>
            <a:endParaRPr sz="3200" dirty="0">
              <a:latin typeface="HP Simplified" panose="020B0606020204020204" pitchFamily="34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1E01E-8238-0244-F85B-049D02C015D0}"/>
              </a:ext>
            </a:extLst>
          </p:cNvPr>
          <p:cNvSpPr txBox="1"/>
          <p:nvPr/>
        </p:nvSpPr>
        <p:spPr>
          <a:xfrm>
            <a:off x="1037062" y="4545980"/>
            <a:ext cx="7069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K</a:t>
            </a:r>
            <a:r>
              <a:rPr lang="ko-KR" altLang="en-US" dirty="0">
                <a:latin typeface="+mn-ea"/>
                <a:ea typeface="+mn-ea"/>
              </a:rPr>
              <a:t>개의 </a:t>
            </a:r>
            <a:r>
              <a:rPr lang="en-US" altLang="ko-KR" dirty="0">
                <a:latin typeface="+mn-ea"/>
                <a:ea typeface="+mn-ea"/>
              </a:rPr>
              <a:t>Conv1D</a:t>
            </a:r>
            <a:r>
              <a:rPr lang="ko-KR" altLang="en-US" dirty="0">
                <a:latin typeface="+mn-ea"/>
                <a:ea typeface="+mn-ea"/>
              </a:rPr>
              <a:t> 연산을 통해 각 도시 </a:t>
            </a:r>
            <a:r>
              <a:rPr lang="en-US" altLang="ko-KR" dirty="0">
                <a:latin typeface="+mn-ea"/>
                <a:ea typeface="+mn-ea"/>
              </a:rPr>
              <a:t>PM10</a:t>
            </a:r>
            <a:r>
              <a:rPr lang="ko-KR" altLang="en-US" dirty="0">
                <a:latin typeface="+mn-ea"/>
                <a:ea typeface="+mn-ea"/>
              </a:rPr>
              <a:t> 데이터로부터 공간 정보 추출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EAEF9-7E2F-AEE4-B089-ECC5D583734F}"/>
              </a:ext>
            </a:extLst>
          </p:cNvPr>
          <p:cNvGraphicFramePr>
            <a:graphicFrameLocks noGrp="1"/>
          </p:cNvGraphicFramePr>
          <p:nvPr/>
        </p:nvGraphicFramePr>
        <p:xfrm>
          <a:off x="2708943" y="944367"/>
          <a:ext cx="2988916" cy="30530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747229">
                  <a:extLst>
                    <a:ext uri="{9D8B030D-6E8A-4147-A177-3AD203B41FA5}">
                      <a16:colId xmlns:a16="http://schemas.microsoft.com/office/drawing/2014/main" val="1566835269"/>
                    </a:ext>
                  </a:extLst>
                </a:gridCol>
                <a:gridCol w="747229">
                  <a:extLst>
                    <a:ext uri="{9D8B030D-6E8A-4147-A177-3AD203B41FA5}">
                      <a16:colId xmlns:a16="http://schemas.microsoft.com/office/drawing/2014/main" val="2067102891"/>
                    </a:ext>
                  </a:extLst>
                </a:gridCol>
                <a:gridCol w="747229">
                  <a:extLst>
                    <a:ext uri="{9D8B030D-6E8A-4147-A177-3AD203B41FA5}">
                      <a16:colId xmlns:a16="http://schemas.microsoft.com/office/drawing/2014/main" val="4103844676"/>
                    </a:ext>
                  </a:extLst>
                </a:gridCol>
                <a:gridCol w="747229">
                  <a:extLst>
                    <a:ext uri="{9D8B030D-6E8A-4147-A177-3AD203B41FA5}">
                      <a16:colId xmlns:a16="http://schemas.microsoft.com/office/drawing/2014/main" val="769414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PM10_</a:t>
                      </a:r>
                    </a:p>
                    <a:p>
                      <a:pPr algn="ctr" fontAlgn="ctr"/>
                      <a:r>
                        <a:rPr lang="en-US" sz="1200" b="1">
                          <a:effectLst/>
                        </a:rPr>
                        <a:t>yanan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>
                          <a:effectLst/>
                        </a:rPr>
                        <a:t>PM10_</a:t>
                      </a:r>
                    </a:p>
                    <a:p>
                      <a:pPr algn="ctr" fontAlgn="ctr"/>
                      <a:r>
                        <a:rPr lang="en-US" altLang="ko-KR" sz="1200" b="1">
                          <a:effectLst/>
                        </a:rPr>
                        <a:t>qingdao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PM10_</a:t>
                      </a:r>
                    </a:p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chifeng</a:t>
                      </a:r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PM10_</a:t>
                      </a:r>
                    </a:p>
                    <a:p>
                      <a:pPr algn="ctr" latinLnBrk="1"/>
                      <a:r>
                        <a:rPr lang="en-US" altLang="ko-KR" sz="12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dalian</a:t>
                      </a:r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0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2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03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62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90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056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53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9921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995A4EA-84DD-CB10-4C06-B39D6CE4B737}"/>
              </a:ext>
            </a:extLst>
          </p:cNvPr>
          <p:cNvSpPr/>
          <p:nvPr/>
        </p:nvSpPr>
        <p:spPr>
          <a:xfrm>
            <a:off x="2708943" y="1390184"/>
            <a:ext cx="2988916" cy="1115122"/>
          </a:xfrm>
          <a:prstGeom prst="rect">
            <a:avLst/>
          </a:prstGeom>
          <a:solidFill>
            <a:srgbClr val="FF9999">
              <a:alpha val="18039"/>
            </a:srgb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3062D9-1C32-2947-D471-B641AC4E5ECA}"/>
              </a:ext>
            </a:extLst>
          </p:cNvPr>
          <p:cNvGraphicFramePr>
            <a:graphicFrameLocks noGrp="1"/>
          </p:cNvGraphicFramePr>
          <p:nvPr/>
        </p:nvGraphicFramePr>
        <p:xfrm>
          <a:off x="6709315" y="1207366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8806D2F-E623-DDE6-B342-7DD25FA8F0C6}"/>
              </a:ext>
            </a:extLst>
          </p:cNvPr>
          <p:cNvCxnSpPr/>
          <p:nvPr/>
        </p:nvCxnSpPr>
        <p:spPr>
          <a:xfrm>
            <a:off x="5697859" y="1390184"/>
            <a:ext cx="1022198" cy="193288"/>
          </a:xfrm>
          <a:prstGeom prst="line">
            <a:avLst/>
          </a:prstGeom>
          <a:ln w="19050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C4A26F-E5AF-FE6B-391D-07F39F44F2AB}"/>
              </a:ext>
            </a:extLst>
          </p:cNvPr>
          <p:cNvCxnSpPr>
            <a:cxnSpLocks/>
          </p:cNvCxnSpPr>
          <p:nvPr/>
        </p:nvCxnSpPr>
        <p:spPr>
          <a:xfrm flipV="1">
            <a:off x="5697859" y="1947745"/>
            <a:ext cx="1022198" cy="557561"/>
          </a:xfrm>
          <a:prstGeom prst="line">
            <a:avLst/>
          </a:prstGeom>
          <a:ln w="19050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E8C7FE-501E-1004-3864-316B75E5893E}"/>
              </a:ext>
            </a:extLst>
          </p:cNvPr>
          <p:cNvSpPr/>
          <p:nvPr/>
        </p:nvSpPr>
        <p:spPr>
          <a:xfrm>
            <a:off x="6716749" y="1583472"/>
            <a:ext cx="432000" cy="3642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591D-7F1F-C03B-59F8-5B3300653CE8}"/>
              </a:ext>
            </a:extLst>
          </p:cNvPr>
          <p:cNvSpPr txBox="1"/>
          <p:nvPr/>
        </p:nvSpPr>
        <p:spPr>
          <a:xfrm>
            <a:off x="6716749" y="933754"/>
            <a:ext cx="465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L=1</a:t>
            </a:r>
            <a:endParaRPr lang="ko-KR" altLang="en-US" sz="1200" b="1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F3185F-E27E-FD29-DFFF-F8B853C9F8B9}"/>
              </a:ext>
            </a:extLst>
          </p:cNvPr>
          <p:cNvGraphicFramePr>
            <a:graphicFrameLocks noGrp="1"/>
          </p:cNvGraphicFramePr>
          <p:nvPr/>
        </p:nvGraphicFramePr>
        <p:xfrm>
          <a:off x="7252014" y="1207366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A55573F-EC05-8DF3-C155-F944961D9B67}"/>
              </a:ext>
            </a:extLst>
          </p:cNvPr>
          <p:cNvSpPr txBox="1"/>
          <p:nvPr/>
        </p:nvSpPr>
        <p:spPr>
          <a:xfrm>
            <a:off x="7248706" y="933754"/>
            <a:ext cx="465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L=2</a:t>
            </a:r>
            <a:endParaRPr lang="ko-KR" altLang="en-US" sz="1200" b="1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B612472-470B-D7CB-D0B3-5F3914C9DBAB}"/>
              </a:ext>
            </a:extLst>
          </p:cNvPr>
          <p:cNvGraphicFramePr>
            <a:graphicFrameLocks noGrp="1"/>
          </p:cNvGraphicFramePr>
          <p:nvPr/>
        </p:nvGraphicFramePr>
        <p:xfrm>
          <a:off x="8207714" y="1207366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7AE122-8AC8-C6AB-B532-AA9C61E1ABC2}"/>
              </a:ext>
            </a:extLst>
          </p:cNvPr>
          <p:cNvSpPr txBox="1"/>
          <p:nvPr/>
        </p:nvSpPr>
        <p:spPr>
          <a:xfrm>
            <a:off x="8189537" y="933754"/>
            <a:ext cx="523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L=K</a:t>
            </a:r>
            <a:endParaRPr lang="ko-KR" altLang="en-US" sz="12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091485-4DC2-04CE-A629-5BC336DBCD9A}"/>
              </a:ext>
            </a:extLst>
          </p:cNvPr>
          <p:cNvSpPr txBox="1"/>
          <p:nvPr/>
        </p:nvSpPr>
        <p:spPr>
          <a:xfrm>
            <a:off x="7728209" y="2197529"/>
            <a:ext cx="44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b="1"/>
              <a:t>…</a:t>
            </a:r>
            <a:endParaRPr lang="ko-KR" altLang="en-US" b="1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D51E73B-38AA-BA31-7949-3214E5AFB282}"/>
              </a:ext>
            </a:extLst>
          </p:cNvPr>
          <p:cNvSpPr/>
          <p:nvPr/>
        </p:nvSpPr>
        <p:spPr>
          <a:xfrm>
            <a:off x="430107" y="1696287"/>
            <a:ext cx="1632188" cy="1230499"/>
          </a:xfrm>
          <a:prstGeom prst="roundRect">
            <a:avLst>
              <a:gd name="adj" fmla="val 8689"/>
            </a:avLst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9C6CF6-D81E-F99E-6622-A99EDB6A9E1A}"/>
              </a:ext>
            </a:extLst>
          </p:cNvPr>
          <p:cNvSpPr/>
          <p:nvPr/>
        </p:nvSpPr>
        <p:spPr>
          <a:xfrm>
            <a:off x="587807" y="1780242"/>
            <a:ext cx="1298805" cy="246100"/>
          </a:xfrm>
          <a:prstGeom prst="rect">
            <a:avLst/>
          </a:prstGeom>
          <a:solidFill>
            <a:schemeClr val="accent6"/>
          </a:solidFill>
          <a:ln w="9525"/>
          <a:effectLst>
            <a:outerShdw blurRad="50800" dist="38100" dir="2700000" sx="96000" sy="96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HP Simplified" panose="020B0606020204020204" pitchFamily="34" charset="0"/>
              </a:rPr>
              <a:t>Conv1D</a:t>
            </a:r>
            <a:endParaRPr lang="ko-KR" altLang="en-US" sz="1000">
              <a:solidFill>
                <a:schemeClr val="bg1"/>
              </a:solidFill>
              <a:latin typeface="HP Simplified" panose="020B0606020204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511257-5330-4FE1-3649-EBFB410464BA}"/>
              </a:ext>
            </a:extLst>
          </p:cNvPr>
          <p:cNvSpPr/>
          <p:nvPr/>
        </p:nvSpPr>
        <p:spPr>
          <a:xfrm>
            <a:off x="587807" y="2170336"/>
            <a:ext cx="1298805" cy="246100"/>
          </a:xfrm>
          <a:prstGeom prst="rect">
            <a:avLst/>
          </a:prstGeom>
          <a:solidFill>
            <a:schemeClr val="accent6"/>
          </a:solidFill>
          <a:ln w="9525"/>
          <a:effectLst>
            <a:outerShdw blurRad="50800" dist="38100" dir="2700000" sx="96000" sy="96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HP Simplified" panose="020B0606020204020204" pitchFamily="34" charset="0"/>
              </a:rPr>
              <a:t>Conv1D</a:t>
            </a:r>
            <a:endParaRPr lang="ko-KR" altLang="en-US" sz="1000">
              <a:solidFill>
                <a:schemeClr val="bg1"/>
              </a:solidFill>
              <a:latin typeface="HP Simplified" panose="020B0606020204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806F22-C003-EFF1-2D81-883638DB764B}"/>
              </a:ext>
            </a:extLst>
          </p:cNvPr>
          <p:cNvSpPr/>
          <p:nvPr/>
        </p:nvSpPr>
        <p:spPr>
          <a:xfrm>
            <a:off x="587807" y="2560230"/>
            <a:ext cx="1298805" cy="246100"/>
          </a:xfrm>
          <a:prstGeom prst="rect">
            <a:avLst/>
          </a:prstGeom>
          <a:solidFill>
            <a:schemeClr val="accent6"/>
          </a:solidFill>
          <a:ln w="9525"/>
          <a:effectLst>
            <a:outerShdw blurRad="50800" dist="38100" dir="2700000" sx="96000" sy="96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HP Simplified" panose="020B0606020204020204" pitchFamily="34" charset="0"/>
              </a:rPr>
              <a:t>Conv1D</a:t>
            </a:r>
            <a:endParaRPr lang="ko-KR" altLang="en-US" sz="1000">
              <a:solidFill>
                <a:schemeClr val="bg1"/>
              </a:solidFill>
              <a:latin typeface="HP Simplified" panose="020B0606020204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7732C5C-55E2-3CBF-5E3F-5E016C3099F7}"/>
              </a:ext>
            </a:extLst>
          </p:cNvPr>
          <p:cNvCxnSpPr/>
          <p:nvPr/>
        </p:nvCxnSpPr>
        <p:spPr>
          <a:xfrm>
            <a:off x="1225002" y="2040634"/>
            <a:ext cx="0" cy="143994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5AEF19B-DDAB-87BA-218F-C784DEB7AC54}"/>
              </a:ext>
            </a:extLst>
          </p:cNvPr>
          <p:cNvCxnSpPr/>
          <p:nvPr/>
        </p:nvCxnSpPr>
        <p:spPr>
          <a:xfrm flipH="1">
            <a:off x="526981" y="2100135"/>
            <a:ext cx="70496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CEC058E-AE3A-36D8-C933-0CF845F8590A}"/>
              </a:ext>
            </a:extLst>
          </p:cNvPr>
          <p:cNvCxnSpPr>
            <a:cxnSpLocks/>
          </p:cNvCxnSpPr>
          <p:nvPr/>
        </p:nvCxnSpPr>
        <p:spPr>
          <a:xfrm>
            <a:off x="526981" y="2100135"/>
            <a:ext cx="0" cy="1138856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CE1D86A-F111-1279-4447-3FB11F564A25}"/>
              </a:ext>
            </a:extLst>
          </p:cNvPr>
          <p:cNvCxnSpPr/>
          <p:nvPr/>
        </p:nvCxnSpPr>
        <p:spPr>
          <a:xfrm flipH="1">
            <a:off x="1231947" y="2504808"/>
            <a:ext cx="70496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5771C0A-A636-AEA7-D474-90C465B5B286}"/>
              </a:ext>
            </a:extLst>
          </p:cNvPr>
          <p:cNvCxnSpPr>
            <a:cxnSpLocks/>
          </p:cNvCxnSpPr>
          <p:nvPr/>
        </p:nvCxnSpPr>
        <p:spPr>
          <a:xfrm>
            <a:off x="1936913" y="2504808"/>
            <a:ext cx="1" cy="734183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DD7DEB7-9FDB-A613-7567-3C6F34E7B59E}"/>
              </a:ext>
            </a:extLst>
          </p:cNvPr>
          <p:cNvCxnSpPr>
            <a:cxnSpLocks/>
          </p:cNvCxnSpPr>
          <p:nvPr/>
        </p:nvCxnSpPr>
        <p:spPr>
          <a:xfrm>
            <a:off x="1225002" y="2820621"/>
            <a:ext cx="0" cy="41837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51BD8CD-0968-19FB-C72F-B0EB81B39DC4}"/>
              </a:ext>
            </a:extLst>
          </p:cNvPr>
          <p:cNvCxnSpPr/>
          <p:nvPr/>
        </p:nvCxnSpPr>
        <p:spPr>
          <a:xfrm>
            <a:off x="1225002" y="2430728"/>
            <a:ext cx="0" cy="14379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A7F48B-22BD-7DCB-FFC5-5DA8C4D1E4BB}"/>
              </a:ext>
            </a:extLst>
          </p:cNvPr>
          <p:cNvSpPr/>
          <p:nvPr/>
        </p:nvSpPr>
        <p:spPr>
          <a:xfrm>
            <a:off x="364132" y="3246310"/>
            <a:ext cx="1764138" cy="295320"/>
          </a:xfrm>
          <a:prstGeom prst="rect">
            <a:avLst/>
          </a:prstGeom>
          <a:solidFill>
            <a:schemeClr val="accent6"/>
          </a:solidFill>
          <a:ln w="9525"/>
          <a:effectLst>
            <a:outerShdw blurRad="50800" dist="38100" dir="2700000" sx="96000" sy="96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HP Simplified" panose="020B0606020204020204" pitchFamily="34" charset="0"/>
              </a:rPr>
              <a:t>Concatenate</a:t>
            </a:r>
            <a:endParaRPr lang="ko-KR" altLang="en-US" sz="1000">
              <a:solidFill>
                <a:schemeClr val="bg1"/>
              </a:solidFill>
              <a:latin typeface="HP Simplified" panose="020B06060202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84292F-2B04-4CC4-A7BF-3FB13C83965F}"/>
              </a:ext>
            </a:extLst>
          </p:cNvPr>
          <p:cNvSpPr txBox="1"/>
          <p:nvPr/>
        </p:nvSpPr>
        <p:spPr>
          <a:xfrm>
            <a:off x="603920" y="1221217"/>
            <a:ext cx="127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HP Simplified" panose="020B0606020204020204" pitchFamily="34" charset="0"/>
              </a:rPr>
              <a:t>Extract</a:t>
            </a:r>
          </a:p>
          <a:p>
            <a:pPr algn="ctr"/>
            <a:r>
              <a:rPr lang="en-US" altLang="ko-KR" sz="1200">
                <a:latin typeface="HP Simplified" panose="020B0606020204020204" pitchFamily="34" charset="0"/>
              </a:rPr>
              <a:t>Spatial featues</a:t>
            </a:r>
            <a:endParaRPr lang="ko-KR" altLang="en-US" sz="1200">
              <a:latin typeface="HP Simplifie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44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03F4BF4D-4066-D7AB-6C14-19736FFA8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314;p44">
            <a:extLst>
              <a:ext uri="{FF2B5EF4-FFF2-40B4-BE49-F238E27FC236}">
                <a16:creationId xmlns:a16="http://schemas.microsoft.com/office/drawing/2014/main" id="{B50E2514-B4DB-E2D9-5F6A-3913C2E86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P Simplified" panose="020B0606020204020204" pitchFamily="34" charset="0"/>
                <a:ea typeface="+mj-ea"/>
              </a:rPr>
              <a:t>1DCNN-LSTM</a:t>
            </a:r>
            <a:endParaRPr sz="3200" dirty="0">
              <a:latin typeface="HP Simplified" panose="020B0606020204020204" pitchFamily="34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CE723-0096-6610-ACA2-26684FA2D761}"/>
              </a:ext>
            </a:extLst>
          </p:cNvPr>
          <p:cNvSpPr txBox="1"/>
          <p:nvPr/>
        </p:nvSpPr>
        <p:spPr>
          <a:xfrm>
            <a:off x="1037062" y="4545980"/>
            <a:ext cx="7069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이후 다른 </a:t>
            </a:r>
            <a:r>
              <a:rPr lang="en-US" altLang="ko-KR" dirty="0">
                <a:latin typeface="+mn-ea"/>
                <a:ea typeface="+mn-ea"/>
              </a:rPr>
              <a:t>feature</a:t>
            </a:r>
            <a:r>
              <a:rPr lang="ko-KR" altLang="en-US" dirty="0">
                <a:latin typeface="+mn-ea"/>
                <a:ea typeface="+mn-ea"/>
              </a:rPr>
              <a:t>들과 </a:t>
            </a:r>
            <a:r>
              <a:rPr lang="en-US" altLang="ko-KR" dirty="0" err="1">
                <a:latin typeface="+mn-ea"/>
                <a:ea typeface="+mn-ea"/>
              </a:rPr>
              <a:t>concat</a:t>
            </a:r>
            <a:r>
              <a:rPr lang="ko-KR" altLang="en-US" dirty="0">
                <a:latin typeface="+mn-ea"/>
                <a:ea typeface="+mn-ea"/>
              </a:rPr>
              <a:t> 후 </a:t>
            </a:r>
            <a:r>
              <a:rPr lang="en-US" altLang="ko-KR" dirty="0">
                <a:latin typeface="+mn-ea"/>
                <a:ea typeface="+mn-ea"/>
              </a:rPr>
              <a:t>LSTM</a:t>
            </a:r>
            <a:r>
              <a:rPr lang="ko-KR" altLang="en-US" dirty="0">
                <a:latin typeface="+mn-ea"/>
                <a:ea typeface="+mn-ea"/>
              </a:rPr>
              <a:t>으로 시점 정보를 얻고 추론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296AB1-B300-1CDD-AC70-4E7F4860FCF0}"/>
              </a:ext>
            </a:extLst>
          </p:cNvPr>
          <p:cNvGraphicFramePr>
            <a:graphicFrameLocks noGrp="1"/>
          </p:cNvGraphicFramePr>
          <p:nvPr/>
        </p:nvGraphicFramePr>
        <p:xfrm>
          <a:off x="847806" y="1348150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29BA9B0-7069-6CB5-2059-8FA85F72DBE5}"/>
              </a:ext>
            </a:extLst>
          </p:cNvPr>
          <p:cNvGraphicFramePr>
            <a:graphicFrameLocks noGrp="1"/>
          </p:cNvGraphicFramePr>
          <p:nvPr/>
        </p:nvGraphicFramePr>
        <p:xfrm>
          <a:off x="1297570" y="1348150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60E48D3-C209-990B-9463-0563E4AE1FA8}"/>
              </a:ext>
            </a:extLst>
          </p:cNvPr>
          <p:cNvGraphicFramePr>
            <a:graphicFrameLocks noGrp="1"/>
          </p:cNvGraphicFramePr>
          <p:nvPr/>
        </p:nvGraphicFramePr>
        <p:xfrm>
          <a:off x="1747334" y="1348150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48D9969-ABCE-38B6-63CE-DFCC858024E4}"/>
              </a:ext>
            </a:extLst>
          </p:cNvPr>
          <p:cNvSpPr txBox="1"/>
          <p:nvPr/>
        </p:nvSpPr>
        <p:spPr>
          <a:xfrm>
            <a:off x="635619" y="1071151"/>
            <a:ext cx="1773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HP Simplified" panose="020B0606020204020204" pitchFamily="34" charset="0"/>
              </a:rPr>
              <a:t>Spatial Features</a:t>
            </a:r>
            <a:endParaRPr lang="ko-KR" altLang="en-US" sz="1200" b="1">
              <a:latin typeface="HP Simplified" panose="020B0606020204020204" pitchFamily="34" charset="0"/>
            </a:endParaRPr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B7974313-BA52-0485-54CD-C161058F0398}"/>
              </a:ext>
            </a:extLst>
          </p:cNvPr>
          <p:cNvSpPr/>
          <p:nvPr/>
        </p:nvSpPr>
        <p:spPr>
          <a:xfrm>
            <a:off x="2323171" y="2409946"/>
            <a:ext cx="382859" cy="382859"/>
          </a:xfrm>
          <a:prstGeom prst="plus">
            <a:avLst>
              <a:gd name="adj" fmla="val 421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6537B57-986F-589C-DA97-7840959C9897}"/>
              </a:ext>
            </a:extLst>
          </p:cNvPr>
          <p:cNvGraphicFramePr>
            <a:graphicFrameLocks noGrp="1"/>
          </p:cNvGraphicFramePr>
          <p:nvPr/>
        </p:nvGraphicFramePr>
        <p:xfrm>
          <a:off x="2833658" y="1348150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4AA1CE-047D-C3EE-8AAA-6803B9DD151B}"/>
              </a:ext>
            </a:extLst>
          </p:cNvPr>
          <p:cNvGraphicFramePr>
            <a:graphicFrameLocks noGrp="1"/>
          </p:cNvGraphicFramePr>
          <p:nvPr/>
        </p:nvGraphicFramePr>
        <p:xfrm>
          <a:off x="3283422" y="1348150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FFBDEDA-CFA4-F61C-EEFA-D0D296EE44BD}"/>
              </a:ext>
            </a:extLst>
          </p:cNvPr>
          <p:cNvGraphicFramePr>
            <a:graphicFrameLocks noGrp="1"/>
          </p:cNvGraphicFramePr>
          <p:nvPr/>
        </p:nvGraphicFramePr>
        <p:xfrm>
          <a:off x="3733186" y="1348150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AC7FBB-0201-D776-6CB6-F40B4DAD8224}"/>
              </a:ext>
            </a:extLst>
          </p:cNvPr>
          <p:cNvSpPr txBox="1"/>
          <p:nvPr/>
        </p:nvSpPr>
        <p:spPr>
          <a:xfrm>
            <a:off x="2846353" y="1071150"/>
            <a:ext cx="1773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HP Simplified" panose="020B0606020204020204" pitchFamily="34" charset="0"/>
              </a:rPr>
              <a:t>Weather Features</a:t>
            </a:r>
            <a:endParaRPr lang="ko-KR" altLang="en-US" sz="1200" b="1">
              <a:latin typeface="HP Simplified" panose="020B0606020204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4A064A4-16D2-F1B4-C6FB-7413EBEF27D4}"/>
              </a:ext>
            </a:extLst>
          </p:cNvPr>
          <p:cNvGraphicFramePr>
            <a:graphicFrameLocks noGrp="1"/>
          </p:cNvGraphicFramePr>
          <p:nvPr/>
        </p:nvGraphicFramePr>
        <p:xfrm>
          <a:off x="4182950" y="1348150"/>
          <a:ext cx="449764" cy="2595880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449764">
                  <a:extLst>
                    <a:ext uri="{9D8B030D-6E8A-4147-A177-3AD203B41FA5}">
                      <a16:colId xmlns:a16="http://schemas.microsoft.com/office/drawing/2014/main" val="341018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4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0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93131"/>
                  </a:ext>
                </a:extLst>
              </a:tr>
            </a:tbl>
          </a:graphicData>
        </a:graphic>
      </p:graphicFrame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86D40E5-77C4-5E04-DC78-49DBE65803A2}"/>
              </a:ext>
            </a:extLst>
          </p:cNvPr>
          <p:cNvSpPr/>
          <p:nvPr/>
        </p:nvSpPr>
        <p:spPr>
          <a:xfrm rot="16200000">
            <a:off x="5059801" y="2245637"/>
            <a:ext cx="241611" cy="7191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9DA7E7-1658-3389-051E-1340A2FB78E1}"/>
              </a:ext>
            </a:extLst>
          </p:cNvPr>
          <p:cNvSpPr/>
          <p:nvPr/>
        </p:nvSpPr>
        <p:spPr>
          <a:xfrm>
            <a:off x="751705" y="1040947"/>
            <a:ext cx="3991277" cy="3031402"/>
          </a:xfrm>
          <a:prstGeom prst="roundRect">
            <a:avLst>
              <a:gd name="adj" fmla="val 5501"/>
            </a:avLst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E271B8-58C7-092D-A0D4-97808B705429}"/>
              </a:ext>
            </a:extLst>
          </p:cNvPr>
          <p:cNvSpPr/>
          <p:nvPr/>
        </p:nvSpPr>
        <p:spPr>
          <a:xfrm>
            <a:off x="5617120" y="2290767"/>
            <a:ext cx="1264116" cy="621216"/>
          </a:xfrm>
          <a:prstGeom prst="rect">
            <a:avLst/>
          </a:prstGeom>
          <a:solidFill>
            <a:schemeClr val="accent6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HP Simplified" panose="020B0606020204020204" pitchFamily="34" charset="0"/>
              </a:rPr>
              <a:t>LSTM</a:t>
            </a:r>
            <a:endParaRPr lang="ko-KR" altLang="en-US">
              <a:latin typeface="HP Simplified" panose="020B0606020204020204" pitchFamily="34" charset="0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021FCDF2-83D2-9D09-7B0F-6F9617FB6A63}"/>
              </a:ext>
            </a:extLst>
          </p:cNvPr>
          <p:cNvSpPr/>
          <p:nvPr/>
        </p:nvSpPr>
        <p:spPr>
          <a:xfrm rot="16200000">
            <a:off x="7196944" y="2245638"/>
            <a:ext cx="241611" cy="7191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913723-3296-36BD-9DC5-DB21059C4F44}"/>
              </a:ext>
            </a:extLst>
          </p:cNvPr>
          <p:cNvSpPr txBox="1"/>
          <p:nvPr/>
        </p:nvSpPr>
        <p:spPr>
          <a:xfrm>
            <a:off x="7686047" y="2451314"/>
            <a:ext cx="95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HP Simplified" panose="020B0606020204020204" pitchFamily="34" charset="0"/>
              </a:rPr>
              <a:t>Prediction</a:t>
            </a:r>
            <a:endParaRPr lang="ko-KR" altLang="en-US">
              <a:latin typeface="HP Simplifie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9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AEC4C3B4-EF85-C9A7-50A8-CA55100BF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314;p44">
            <a:extLst>
              <a:ext uri="{FF2B5EF4-FFF2-40B4-BE49-F238E27FC236}">
                <a16:creationId xmlns:a16="http://schemas.microsoft.com/office/drawing/2014/main" id="{FB6D43A5-E902-F607-D5EA-BCCA3CC5A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P Simplified" panose="020B0606020204020204" pitchFamily="34" charset="0"/>
                <a:ea typeface="+mj-ea"/>
              </a:rPr>
              <a:t>1DCNN-LSTM</a:t>
            </a:r>
            <a:endParaRPr sz="3200" dirty="0">
              <a:latin typeface="HP Simplified" panose="020B0606020204020204" pitchFamily="34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0B95E-4A49-D815-1BD6-6586E1FEE8F4}"/>
              </a:ext>
            </a:extLst>
          </p:cNvPr>
          <p:cNvSpPr txBox="1"/>
          <p:nvPr/>
        </p:nvSpPr>
        <p:spPr>
          <a:xfrm>
            <a:off x="1037062" y="4743997"/>
            <a:ext cx="7069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그러나 하이퍼파라미터에 따라 성능에 큰 변동이 있었으며 전주를 제외</a:t>
            </a:r>
            <a:r>
              <a:rPr lang="en-US" altLang="ko-KR">
                <a:latin typeface="+mn-ea"/>
                <a:ea typeface="+mn-ea"/>
              </a:rPr>
              <a:t>,</a:t>
            </a:r>
            <a:r>
              <a:rPr lang="ko-KR" altLang="en-US">
                <a:latin typeface="+mn-ea"/>
                <a:ea typeface="+mn-ea"/>
              </a:rPr>
              <a:t> 개선되지 못함 </a:t>
            </a:r>
          </a:p>
        </p:txBody>
      </p:sp>
      <p:pic>
        <p:nvPicPr>
          <p:cNvPr id="3" name="그림 2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773760FE-E80E-1C9A-54EB-9ADF6ED24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7" y="679295"/>
            <a:ext cx="3007577" cy="1804546"/>
          </a:xfrm>
          <a:prstGeom prst="rect">
            <a:avLst/>
          </a:prstGeom>
        </p:spPr>
      </p:pic>
      <p:pic>
        <p:nvPicPr>
          <p:cNvPr id="14" name="그림 13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E33D587B-3A48-9071-ED9E-02236E047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77" y="2573053"/>
            <a:ext cx="3007577" cy="180454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CFCEFAD-0F15-BEF0-A7DA-1BEC726CE019}"/>
              </a:ext>
            </a:extLst>
          </p:cNvPr>
          <p:cNvGraphicFramePr>
            <a:graphicFrameLocks noGrp="1"/>
          </p:cNvGraphicFramePr>
          <p:nvPr/>
        </p:nvGraphicFramePr>
        <p:xfrm>
          <a:off x="3917796" y="1638923"/>
          <a:ext cx="4980876" cy="1804548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830146">
                  <a:extLst>
                    <a:ext uri="{9D8B030D-6E8A-4147-A177-3AD203B41FA5}">
                      <a16:colId xmlns:a16="http://schemas.microsoft.com/office/drawing/2014/main" val="3435439590"/>
                    </a:ext>
                  </a:extLst>
                </a:gridCol>
                <a:gridCol w="830146">
                  <a:extLst>
                    <a:ext uri="{9D8B030D-6E8A-4147-A177-3AD203B41FA5}">
                      <a16:colId xmlns:a16="http://schemas.microsoft.com/office/drawing/2014/main" val="4155893824"/>
                    </a:ext>
                  </a:extLst>
                </a:gridCol>
                <a:gridCol w="830146">
                  <a:extLst>
                    <a:ext uri="{9D8B030D-6E8A-4147-A177-3AD203B41FA5}">
                      <a16:colId xmlns:a16="http://schemas.microsoft.com/office/drawing/2014/main" val="385939173"/>
                    </a:ext>
                  </a:extLst>
                </a:gridCol>
                <a:gridCol w="830146">
                  <a:extLst>
                    <a:ext uri="{9D8B030D-6E8A-4147-A177-3AD203B41FA5}">
                      <a16:colId xmlns:a16="http://schemas.microsoft.com/office/drawing/2014/main" val="2558471144"/>
                    </a:ext>
                  </a:extLst>
                </a:gridCol>
                <a:gridCol w="830146">
                  <a:extLst>
                    <a:ext uri="{9D8B030D-6E8A-4147-A177-3AD203B41FA5}">
                      <a16:colId xmlns:a16="http://schemas.microsoft.com/office/drawing/2014/main" val="1643367361"/>
                    </a:ext>
                  </a:extLst>
                </a:gridCol>
                <a:gridCol w="830146">
                  <a:extLst>
                    <a:ext uri="{9D8B030D-6E8A-4147-A177-3AD203B41FA5}">
                      <a16:colId xmlns:a16="http://schemas.microsoft.com/office/drawing/2014/main" val="469550706"/>
                    </a:ext>
                  </a:extLst>
                </a:gridCol>
              </a:tblGrid>
              <a:tr h="451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서울</a:t>
                      </a:r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전주</a:t>
                      </a:r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광주</a:t>
                      </a:r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대구</a:t>
                      </a:r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안동</a:t>
                      </a:r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251635"/>
                  </a:ext>
                </a:extLst>
              </a:tr>
              <a:tr h="451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25.8446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16.6978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26.3773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14.6803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13.5553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01876"/>
                  </a:ext>
                </a:extLst>
              </a:tr>
              <a:tr h="451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25.6843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/>
                        <a:t>15.4528</a:t>
                      </a:r>
                      <a:endParaRPr lang="ko-KR" altLang="en-US" u="sng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49.6924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14.4918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14.8014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985321"/>
                  </a:ext>
                </a:extLst>
              </a:tr>
              <a:tr h="451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32.3613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23.9469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49.6911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18.5006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23.1646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08086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28E1AEE-C175-0D37-F8E4-E9454FDE2EFE}"/>
              </a:ext>
            </a:extLst>
          </p:cNvPr>
          <p:cNvSpPr txBox="1"/>
          <p:nvPr/>
        </p:nvSpPr>
        <p:spPr>
          <a:xfrm>
            <a:off x="1037061" y="4451514"/>
            <a:ext cx="7069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일반적으로 </a:t>
            </a:r>
            <a:r>
              <a:rPr lang="en-US" altLang="ko-KR" dirty="0">
                <a:latin typeface="+mn-ea"/>
                <a:ea typeface="+mn-ea"/>
              </a:rPr>
              <a:t>K=2</a:t>
            </a:r>
            <a:r>
              <a:rPr lang="ko-KR" altLang="en-US" dirty="0">
                <a:latin typeface="+mn-ea"/>
                <a:ea typeface="+mn-ea"/>
              </a:rPr>
              <a:t>일 경우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성능 향상에 도움이 되었음 </a:t>
            </a:r>
          </a:p>
        </p:txBody>
      </p:sp>
    </p:spTree>
    <p:extLst>
      <p:ext uri="{BB962C8B-B14F-4D97-AF65-F5344CB8AC3E}">
        <p14:creationId xmlns:p14="http://schemas.microsoft.com/office/powerpoint/2010/main" val="3441362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C1740446-6CF8-84ED-F589-30C865991DFA}"/>
              </a:ext>
            </a:extLst>
          </p:cNvPr>
          <p:cNvSpPr txBox="1">
            <a:spLocks/>
          </p:cNvSpPr>
          <p:nvPr/>
        </p:nvSpPr>
        <p:spPr>
          <a:xfrm>
            <a:off x="719999" y="9172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en-US" dirty="0">
                <a:latin typeface="HP Simplified" panose="020B0606020204020204" pitchFamily="34" charset="0"/>
                <a:ea typeface="+mj-ea"/>
              </a:rPr>
              <a:t>Results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6A35365-FAF8-8B1D-FF5A-9B2A5F68B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349297"/>
              </p:ext>
            </p:extLst>
          </p:nvPr>
        </p:nvGraphicFramePr>
        <p:xfrm>
          <a:off x="1523999" y="77321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A9657-AF37-C8B8-9E64-117A159393A4}"/>
                  </a:ext>
                </a:extLst>
              </p:cNvPr>
              <p:cNvSpPr txBox="1"/>
              <p:nvPr/>
            </p:nvSpPr>
            <p:spPr>
              <a:xfrm>
                <a:off x="5705341" y="709502"/>
                <a:ext cx="1243930" cy="614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A9657-AF37-C8B8-9E64-117A15939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41" y="709502"/>
                <a:ext cx="1243930" cy="614014"/>
              </a:xfrm>
              <a:prstGeom prst="rect">
                <a:avLst/>
              </a:prstGeom>
              <a:blipFill>
                <a:blip r:embed="rId4"/>
                <a:stretch>
                  <a:fillRect l="-34343" t="-114000" b="-166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4EEFCF50-4FCC-1173-6920-34572D8A8C72}"/>
              </a:ext>
            </a:extLst>
          </p:cNvPr>
          <p:cNvSpPr txBox="1">
            <a:spLocks/>
          </p:cNvSpPr>
          <p:nvPr/>
        </p:nvSpPr>
        <p:spPr>
          <a:xfrm>
            <a:off x="719999" y="9172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en-US" dirty="0">
                <a:latin typeface="HP Simplified" panose="020B0606020204020204" pitchFamily="34" charset="0"/>
                <a:ea typeface="+mj-ea"/>
              </a:rPr>
              <a:t>Results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8AFF034-3894-7D7B-A1D8-AFA5D5594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776511"/>
              </p:ext>
            </p:extLst>
          </p:nvPr>
        </p:nvGraphicFramePr>
        <p:xfrm>
          <a:off x="1523999" y="77321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38E6B4-602C-9F0C-544A-6DEEEA43CF11}"/>
                  </a:ext>
                </a:extLst>
              </p:cNvPr>
              <p:cNvSpPr txBox="1"/>
              <p:nvPr/>
            </p:nvSpPr>
            <p:spPr>
              <a:xfrm>
                <a:off x="5705341" y="709502"/>
                <a:ext cx="1243930" cy="614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38E6B4-602C-9F0C-544A-6DEEEA43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41" y="709502"/>
                <a:ext cx="1243930" cy="614014"/>
              </a:xfrm>
              <a:prstGeom prst="rect">
                <a:avLst/>
              </a:prstGeom>
              <a:blipFill>
                <a:blip r:embed="rId4"/>
                <a:stretch>
                  <a:fillRect l="-34343" t="-114000" b="-166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FA0D9A3F-C7ED-02ED-2DE8-5891F99E46BE}"/>
              </a:ext>
            </a:extLst>
          </p:cNvPr>
          <p:cNvSpPr txBox="1">
            <a:spLocks/>
          </p:cNvSpPr>
          <p:nvPr/>
        </p:nvSpPr>
        <p:spPr>
          <a:xfrm>
            <a:off x="720000" y="3053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>
                <a:latin typeface="+mj-ea"/>
                <a:ea typeface="+mj-ea"/>
              </a:rPr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C0E2C-8FF7-293F-56D3-BEC22192124E}"/>
              </a:ext>
            </a:extLst>
          </p:cNvPr>
          <p:cNvSpPr txBox="1"/>
          <p:nvPr/>
        </p:nvSpPr>
        <p:spPr>
          <a:xfrm>
            <a:off x="1340893" y="1019041"/>
            <a:ext cx="6744328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latin typeface="+mn-ea"/>
                <a:ea typeface="+mn-ea"/>
              </a:rPr>
              <a:t>특성 중요도 분석 결과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풍향과 기압</a:t>
            </a:r>
            <a:r>
              <a:rPr lang="ko-KR" altLang="en-US" sz="1800" b="1" dirty="0">
                <a:latin typeface="+mn-ea"/>
                <a:ea typeface="+mn-ea"/>
              </a:rPr>
              <a:t>이 중요한 변수로 나타남</a:t>
            </a:r>
            <a:r>
              <a:rPr lang="en-US" altLang="ko-KR" sz="1800" b="1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중요한 특성만 </a:t>
            </a:r>
            <a:r>
              <a:rPr lang="ko-KR" altLang="en-US" sz="1800" b="1" dirty="0">
                <a:latin typeface="+mn-ea"/>
                <a:ea typeface="+mn-ea"/>
              </a:rPr>
              <a:t>이용해 </a:t>
            </a:r>
            <a:r>
              <a:rPr lang="en-US" altLang="ko-KR" sz="1800" b="1" dirty="0">
                <a:latin typeface="+mn-ea"/>
                <a:ea typeface="+mn-ea"/>
              </a:rPr>
              <a:t>training</a:t>
            </a:r>
            <a:r>
              <a:rPr lang="ko-KR" altLang="en-US" sz="1800" b="1" dirty="0">
                <a:latin typeface="+mn-ea"/>
                <a:ea typeface="+mn-ea"/>
              </a:rPr>
              <a:t> 진행 시 정확도 향상</a:t>
            </a:r>
            <a:endParaRPr lang="en-US" altLang="ko-KR" sz="1800" b="1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b="1" dirty="0">
                <a:latin typeface="+mn-ea"/>
                <a:ea typeface="+mn-ea"/>
              </a:rPr>
              <a:t>time</a:t>
            </a:r>
            <a:r>
              <a:rPr lang="ko-KR" altLang="en-US" sz="1800" b="1" dirty="0">
                <a:latin typeface="+mn-ea"/>
                <a:ea typeface="+mn-ea"/>
              </a:rPr>
              <a:t>을 고려하는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LSTM</a:t>
            </a:r>
            <a:r>
              <a:rPr lang="ko-KR" altLang="en-US" sz="1800" b="1" dirty="0">
                <a:latin typeface="+mn-ea"/>
                <a:ea typeface="+mn-ea"/>
              </a:rPr>
              <a:t>을 이용하면 기존의 </a:t>
            </a:r>
            <a:r>
              <a:rPr lang="en-US" altLang="ko-KR" sz="1800" b="1" dirty="0">
                <a:latin typeface="+mn-ea"/>
                <a:ea typeface="+mn-ea"/>
              </a:rPr>
              <a:t>MLP</a:t>
            </a:r>
            <a:r>
              <a:rPr lang="ko-KR" altLang="en-US" sz="1800" b="1" dirty="0">
                <a:latin typeface="+mn-ea"/>
                <a:ea typeface="+mn-ea"/>
              </a:rPr>
              <a:t> 모델보다 더 향상된 성능을 보임</a:t>
            </a:r>
            <a:endParaRPr lang="en-US" altLang="ko-KR" sz="1800" b="1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중국 쪽의 미세먼지 데이터</a:t>
            </a:r>
            <a:r>
              <a:rPr lang="ko-KR" altLang="en-US" sz="1800" b="1" dirty="0">
                <a:latin typeface="+mn-ea"/>
                <a:ea typeface="+mn-ea"/>
              </a:rPr>
              <a:t>와 </a:t>
            </a:r>
            <a:r>
              <a:rPr lang="en-US" altLang="ko-KR" sz="1800" b="1" dirty="0">
                <a:latin typeface="+mn-ea"/>
                <a:ea typeface="+mn-ea"/>
              </a:rPr>
              <a:t>training</a:t>
            </a:r>
            <a:r>
              <a:rPr lang="ko-KR" altLang="en-US" sz="1800" b="1" dirty="0">
                <a:latin typeface="+mn-ea"/>
                <a:ea typeface="+mn-ea"/>
              </a:rPr>
              <a:t> 진행 시 성능 하락</a:t>
            </a:r>
            <a:endParaRPr lang="en-US" altLang="ko-KR" sz="1800" b="1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latin typeface="+mn-ea"/>
                <a:ea typeface="+mn-ea"/>
              </a:rPr>
              <a:t>중국 쪽 미세먼지 데이터가 모델 성능 향상에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도움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264" name="Google Shape;264;p39"/>
          <p:cNvSpPr txBox="1">
            <a:spLocks noGrp="1"/>
          </p:cNvSpPr>
          <p:nvPr>
            <p:ph type="body" idx="1"/>
          </p:nvPr>
        </p:nvSpPr>
        <p:spPr>
          <a:xfrm>
            <a:off x="1171104" y="18229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latin typeface="+mj-ea"/>
                <a:ea typeface="+mj-ea"/>
              </a:rPr>
              <a:t>미세먼지 예측 모델 개발</a:t>
            </a:r>
            <a:endParaRPr sz="2800" b="1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09;p43">
            <a:extLst>
              <a:ext uri="{FF2B5EF4-FFF2-40B4-BE49-F238E27FC236}">
                <a16:creationId xmlns:a16="http://schemas.microsoft.com/office/drawing/2014/main" id="{4A3FB5A2-221C-01FE-8B7D-DE2FB3FB460D}"/>
              </a:ext>
            </a:extLst>
          </p:cNvPr>
          <p:cNvSpPr txBox="1">
            <a:spLocks noGrp="1"/>
          </p:cNvSpPr>
          <p:nvPr/>
        </p:nvSpPr>
        <p:spPr>
          <a:xfrm>
            <a:off x="1872291" y="1907102"/>
            <a:ext cx="781685" cy="48852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5" name="Google Shape;264;p39">
            <a:extLst>
              <a:ext uri="{FF2B5EF4-FFF2-40B4-BE49-F238E27FC236}">
                <a16:creationId xmlns:a16="http://schemas.microsoft.com/office/drawing/2014/main" id="{46C81B63-4E7F-C619-8C0C-0E9AFEAE3BF4}"/>
              </a:ext>
            </a:extLst>
          </p:cNvPr>
          <p:cNvSpPr txBox="1">
            <a:spLocks/>
          </p:cNvSpPr>
          <p:nvPr/>
        </p:nvSpPr>
        <p:spPr>
          <a:xfrm>
            <a:off x="1171104" y="31820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Font typeface="Albert Sans Medium"/>
              <a:buAutoNum type="arabicPeriod"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 algn="ctr">
              <a:buFont typeface="Albert Sans Medium"/>
              <a:buNone/>
            </a:pPr>
            <a:r>
              <a:rPr lang="ko-KR" altLang="en-US" sz="2800" b="1" dirty="0">
                <a:latin typeface="+mj-ea"/>
                <a:ea typeface="+mj-ea"/>
              </a:rPr>
              <a:t>미세먼지 예측 요인 분석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Google Shape;309;p43">
            <a:extLst>
              <a:ext uri="{FF2B5EF4-FFF2-40B4-BE49-F238E27FC236}">
                <a16:creationId xmlns:a16="http://schemas.microsoft.com/office/drawing/2014/main" id="{98E66829-BCA6-9B84-1631-EC5AD0D68A74}"/>
              </a:ext>
            </a:extLst>
          </p:cNvPr>
          <p:cNvSpPr txBox="1">
            <a:spLocks noGrp="1"/>
          </p:cNvSpPr>
          <p:nvPr/>
        </p:nvSpPr>
        <p:spPr>
          <a:xfrm>
            <a:off x="1872291" y="3270990"/>
            <a:ext cx="781685" cy="48852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>
          <a:extLst>
            <a:ext uri="{FF2B5EF4-FFF2-40B4-BE49-F238E27FC236}">
              <a16:creationId xmlns:a16="http://schemas.microsoft.com/office/drawing/2014/main" id="{709799E3-999F-34AF-8804-10E1D97DE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F2246A62-77ED-E63A-8C6F-90EB710B69C0}"/>
              </a:ext>
            </a:extLst>
          </p:cNvPr>
          <p:cNvSpPr txBox="1">
            <a:spLocks/>
          </p:cNvSpPr>
          <p:nvPr/>
        </p:nvSpPr>
        <p:spPr>
          <a:xfrm>
            <a:off x="720000" y="3053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ko-KR" altLang="en-US" sz="3200" dirty="0">
                <a:latin typeface="+mj-ea"/>
                <a:ea typeface="+mj-ea"/>
              </a:rPr>
              <a:t>한계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BB253-53F8-4122-0081-7C3CB8DA4B00}"/>
              </a:ext>
            </a:extLst>
          </p:cNvPr>
          <p:cNvSpPr txBox="1"/>
          <p:nvPr/>
        </p:nvSpPr>
        <p:spPr>
          <a:xfrm>
            <a:off x="651877" y="1019041"/>
            <a:ext cx="8028484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데이터 </a:t>
            </a:r>
            <a:r>
              <a:rPr lang="ko-KR" altLang="en-US" sz="1800" b="1" dirty="0" err="1">
                <a:solidFill>
                  <a:schemeClr val="bg1"/>
                </a:solidFill>
                <a:latin typeface="+mn-ea"/>
                <a:ea typeface="+mn-ea"/>
              </a:rPr>
              <a:t>전처리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 과정에서의 한계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정확한 </a:t>
            </a:r>
            <a:r>
              <a:rPr lang="ko-KR" altLang="en-US" sz="1800" b="1" dirty="0" err="1">
                <a:solidFill>
                  <a:srgbClr val="FF0000"/>
                </a:solidFill>
                <a:latin typeface="+mn-ea"/>
                <a:ea typeface="+mn-ea"/>
              </a:rPr>
              <a:t>전처리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 불가능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데이터의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실질적인 양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(1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시간 단위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년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중국 데이터의 한계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모델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의 한계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(MLP, LSTM, 1DCNN-LSTM)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미세먼지에 끼치는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다른 영향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주변 공장의 위치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...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 도로 상황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…)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이 포함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X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미세먼지의 초기 발생 근원지에 대한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정보 부족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7800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58;p73">
            <a:extLst>
              <a:ext uri="{FF2B5EF4-FFF2-40B4-BE49-F238E27FC236}">
                <a16:creationId xmlns:a16="http://schemas.microsoft.com/office/drawing/2014/main" id="{D9B1C473-5320-9EE9-A342-615E7F057A2E}"/>
              </a:ext>
            </a:extLst>
          </p:cNvPr>
          <p:cNvSpPr txBox="1">
            <a:spLocks/>
          </p:cNvSpPr>
          <p:nvPr/>
        </p:nvSpPr>
        <p:spPr>
          <a:xfrm>
            <a:off x="2730900" y="1689978"/>
            <a:ext cx="36822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en-US" sz="5400" dirty="0"/>
              <a:t>Thanks!</a:t>
            </a:r>
          </a:p>
        </p:txBody>
      </p:sp>
      <p:sp>
        <p:nvSpPr>
          <p:cNvPr id="7" name="Google Shape;859;p73">
            <a:extLst>
              <a:ext uri="{FF2B5EF4-FFF2-40B4-BE49-F238E27FC236}">
                <a16:creationId xmlns:a16="http://schemas.microsoft.com/office/drawing/2014/main" id="{C042B6F0-CD43-F7ED-7949-4CA102C3101C}"/>
              </a:ext>
            </a:extLst>
          </p:cNvPr>
          <p:cNvSpPr txBox="1">
            <a:spLocks/>
          </p:cNvSpPr>
          <p:nvPr/>
        </p:nvSpPr>
        <p:spPr>
          <a:xfrm>
            <a:off x="2433311" y="2888547"/>
            <a:ext cx="36822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Team </a:t>
            </a:r>
            <a:r>
              <a:rPr lang="en-US" b="1" dirty="0" err="1"/>
              <a:t>Github</a:t>
            </a:r>
            <a:r>
              <a:rPr lang="en-US" b="1" dirty="0"/>
              <a:t> Link:</a:t>
            </a:r>
          </a:p>
        </p:txBody>
      </p:sp>
      <p:pic>
        <p:nvPicPr>
          <p:cNvPr id="3" name="그림 2">
            <a:hlinkClick r:id="rId3"/>
            <a:extLst>
              <a:ext uri="{FF2B5EF4-FFF2-40B4-BE49-F238E27FC236}">
                <a16:creationId xmlns:a16="http://schemas.microsoft.com/office/drawing/2014/main" id="{1717DDDB-7C6F-B5AE-B502-ED3AE11D5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3" b="95679" l="10000" r="91500">
                        <a14:foregroundMark x1="26000" y1="32716" x2="27500" y2="28395"/>
                        <a14:foregroundMark x1="51500" y1="7407" x2="48000" y2="6173"/>
                        <a14:foregroundMark x1="10500" y1="74691" x2="10500" y2="74691"/>
                        <a14:foregroundMark x1="14000" y1="74691" x2="14000" y2="74691"/>
                        <a14:foregroundMark x1="20000" y1="86420" x2="20000" y2="95679"/>
                        <a14:foregroundMark x1="10500" y1="95679" x2="10500" y2="79012"/>
                        <a14:foregroundMark x1="27500" y1="75926" x2="27500" y2="75926"/>
                        <a14:foregroundMark x1="28500" y1="85185" x2="27500" y2="95679"/>
                        <a14:foregroundMark x1="48000" y1="74691" x2="48000" y2="95679"/>
                        <a14:foregroundMark x1="81500" y1="72840" x2="81500" y2="89506"/>
                        <a14:foregroundMark x1="85500" y1="83333" x2="91500" y2="83333"/>
                        <a14:foregroundMark x1="85500" y1="93827" x2="90000" y2="93827"/>
                        <a14:foregroundMark x1="90000" y1="93827" x2="90000" y2="86420"/>
                        <a14:foregroundMark x1="74500" y1="85185" x2="73000" y2="92593"/>
                        <a14:foregroundMark x1="66000" y1="86420" x2="67000" y2="95679"/>
                        <a14:foregroundMark x1="34500" y1="86420" x2="40500" y2="85185"/>
                        <a14:foregroundMark x1="37000" y1="74691" x2="37000" y2="907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8293" y="2888547"/>
            <a:ext cx="573457" cy="46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4;p44">
            <a:extLst>
              <a:ext uri="{FF2B5EF4-FFF2-40B4-BE49-F238E27FC236}">
                <a16:creationId xmlns:a16="http://schemas.microsoft.com/office/drawing/2014/main" id="{E95018DE-C96B-9C16-0A00-D5F47BADBC60}"/>
              </a:ext>
            </a:extLst>
          </p:cNvPr>
          <p:cNvSpPr txBox="1">
            <a:spLocks/>
          </p:cNvSpPr>
          <p:nvPr/>
        </p:nvSpPr>
        <p:spPr>
          <a:xfrm>
            <a:off x="1383237" y="1841394"/>
            <a:ext cx="63775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중국의 기상 정보</a:t>
            </a:r>
            <a:r>
              <a:rPr lang="ko-KR" altLang="en-US" sz="2400" dirty="0">
                <a:latin typeface="+mj-ea"/>
                <a:ea typeface="+mj-ea"/>
              </a:rPr>
              <a:t>가 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미세먼지 농도</a:t>
            </a:r>
            <a:r>
              <a:rPr lang="ko-KR" altLang="en-US" sz="2400" dirty="0">
                <a:latin typeface="+mj-ea"/>
                <a:ea typeface="+mj-ea"/>
              </a:rPr>
              <a:t>에 영향을 미칠 것이다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1952D963-A288-4859-EF3F-4697F7FEE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2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Hypothesis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E832AA32-DD24-0C6A-0637-5DB2D698E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08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DATA: Korea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2E74C-FE2B-64D6-D375-04ADBDA48117}"/>
              </a:ext>
            </a:extLst>
          </p:cNvPr>
          <p:cNvSpPr txBox="1"/>
          <p:nvPr/>
        </p:nvSpPr>
        <p:spPr>
          <a:xfrm>
            <a:off x="398033" y="1405489"/>
            <a:ext cx="5947450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n-ea"/>
                <a:ea typeface="+mn-ea"/>
              </a:rPr>
              <a:t>출처</a:t>
            </a:r>
            <a:r>
              <a:rPr lang="en-US" altLang="ko-KR" sz="1600" b="1" dirty="0">
                <a:latin typeface="+mn-ea"/>
                <a:ea typeface="+mn-ea"/>
              </a:rPr>
              <a:t>: </a:t>
            </a:r>
            <a:r>
              <a:rPr lang="ko-KR" altLang="en-US" sz="1600" b="1" dirty="0">
                <a:latin typeface="+mn-ea"/>
                <a:ea typeface="+mn-ea"/>
              </a:rPr>
              <a:t>기상청 </a:t>
            </a:r>
            <a:r>
              <a:rPr lang="en-US" altLang="ko-KR" sz="1600" b="1" dirty="0">
                <a:latin typeface="+mn-ea"/>
                <a:ea typeface="+mn-ea"/>
              </a:rPr>
              <a:t>+ Data.go.kr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n-ea"/>
                <a:ea typeface="+mn-ea"/>
              </a:rPr>
              <a:t>기간</a:t>
            </a:r>
            <a:r>
              <a:rPr lang="en-US" altLang="ko-KR" sz="1600" b="1" dirty="0">
                <a:latin typeface="+mn-ea"/>
                <a:ea typeface="+mn-ea"/>
              </a:rPr>
              <a:t>: 2018</a:t>
            </a:r>
            <a:r>
              <a:rPr lang="ko-KR" altLang="en-US" sz="1600" b="1" dirty="0">
                <a:latin typeface="+mn-ea"/>
                <a:ea typeface="+mn-ea"/>
              </a:rPr>
              <a:t>년 </a:t>
            </a:r>
            <a:r>
              <a:rPr lang="en-US" altLang="ko-KR" sz="1600" b="1" dirty="0">
                <a:latin typeface="+mn-ea"/>
                <a:ea typeface="+mn-ea"/>
              </a:rPr>
              <a:t>~ 2022</a:t>
            </a:r>
            <a:r>
              <a:rPr lang="ko-KR" altLang="en-US" sz="1600" b="1" dirty="0">
                <a:latin typeface="+mn-ea"/>
                <a:ea typeface="+mn-ea"/>
              </a:rPr>
              <a:t>년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n-ea"/>
                <a:ea typeface="+mn-ea"/>
              </a:rPr>
              <a:t>지역</a:t>
            </a:r>
            <a:r>
              <a:rPr lang="en-US" altLang="ko-KR" sz="1600" b="1" dirty="0">
                <a:latin typeface="+mn-ea"/>
                <a:ea typeface="+mn-ea"/>
              </a:rPr>
              <a:t>: 5</a:t>
            </a:r>
            <a:r>
              <a:rPr lang="ko-KR" altLang="en-US" sz="1600" b="1" dirty="0">
                <a:latin typeface="+mn-ea"/>
                <a:ea typeface="+mn-ea"/>
              </a:rPr>
              <a:t>개 지역 데이터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+mn-ea"/>
                <a:ea typeface="+mn-ea"/>
              </a:rPr>
              <a:t>서울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+mn-ea"/>
                <a:ea typeface="+mn-ea"/>
              </a:rPr>
              <a:t>안동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+mn-ea"/>
                <a:ea typeface="+mn-ea"/>
              </a:rPr>
              <a:t>대구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+mn-ea"/>
                <a:ea typeface="+mn-ea"/>
              </a:rPr>
              <a:t>광주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+mn-ea"/>
                <a:ea typeface="+mn-ea"/>
              </a:rPr>
              <a:t>전주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n-ea"/>
                <a:ea typeface="+mn-ea"/>
              </a:rPr>
              <a:t>구조</a:t>
            </a:r>
            <a:r>
              <a:rPr lang="en-US" altLang="ko-KR" sz="1600" b="1" dirty="0">
                <a:latin typeface="+mn-ea"/>
                <a:ea typeface="+mn-ea"/>
              </a:rPr>
              <a:t>:  </a:t>
            </a:r>
            <a:r>
              <a:rPr lang="ko-KR" altLang="en-US" sz="1600" b="1" dirty="0">
                <a:latin typeface="+mn-ea"/>
                <a:ea typeface="+mn-ea"/>
              </a:rPr>
              <a:t>시간</a:t>
            </a:r>
            <a:r>
              <a:rPr lang="en-US" altLang="ko-KR" sz="1600" b="1" dirty="0">
                <a:latin typeface="+mn-ea"/>
                <a:ea typeface="+mn-ea"/>
              </a:rPr>
              <a:t>(1</a:t>
            </a:r>
            <a:r>
              <a:rPr lang="ko-KR" altLang="en-US" sz="1600" b="1" dirty="0">
                <a:latin typeface="+mn-ea"/>
                <a:ea typeface="+mn-ea"/>
              </a:rPr>
              <a:t>시간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r>
              <a:rPr lang="ko-KR" altLang="en-US" sz="1600" b="1" dirty="0">
                <a:latin typeface="+mn-ea"/>
                <a:ea typeface="+mn-ea"/>
              </a:rPr>
              <a:t>을 기준으로 데이터 통합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ko-KR" altLang="en-US" sz="1600" b="1" dirty="0">
              <a:latin typeface="+mn-ea"/>
              <a:ea typeface="+mn-ea"/>
            </a:endParaRPr>
          </a:p>
        </p:txBody>
      </p:sp>
      <p:graphicFrame>
        <p:nvGraphicFramePr>
          <p:cNvPr id="8" name="Google Shape;853;p72">
            <a:extLst>
              <a:ext uri="{FF2B5EF4-FFF2-40B4-BE49-F238E27FC236}">
                <a16:creationId xmlns:a16="http://schemas.microsoft.com/office/drawing/2014/main" id="{976102CC-C7C2-09D1-904A-6E9EE912EC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330232"/>
              </p:ext>
            </p:extLst>
          </p:nvPr>
        </p:nvGraphicFramePr>
        <p:xfrm>
          <a:off x="3609746" y="931742"/>
          <a:ext cx="5136221" cy="3403450"/>
        </p:xfrm>
        <a:graphic>
          <a:graphicData uri="http://schemas.openxmlformats.org/drawingml/2006/table">
            <a:tbl>
              <a:tblPr>
                <a:noFill/>
                <a:tableStyleId>{2C18E187-3DE6-4487-8511-202DAD5407A8}</a:tableStyleId>
              </a:tblPr>
              <a:tblGrid>
                <a:gridCol w="108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4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4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시간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TM(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시간 정보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4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지역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STN(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관측소 번호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967"/>
                  </a:ext>
                </a:extLst>
              </a:tr>
              <a:tr h="69981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기상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WD(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풍향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WS(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풍속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PA(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현지 기압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VV(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시정 거리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endParaRPr lang="en"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PS(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해면 기압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TA(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기온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TD(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이슬점 온도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), etc..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41664"/>
                  </a:ext>
                </a:extLst>
              </a:tr>
              <a:tr h="12718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환경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CA_TOP(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전체 운량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CA_MID(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중층 운량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CT(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운형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VS(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시정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TS(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지면 온도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300" b="0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Arial"/>
                          <a:cs typeface="Albert Sans Medium"/>
                          <a:sym typeface="Albert Sans Medium"/>
                        </a:rPr>
                        <a:t>TE_005, 01, 02, 03(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Arial"/>
                          <a:cs typeface="Albert Sans Medium"/>
                          <a:sym typeface="Albert Sans Medium"/>
                        </a:rPr>
                        <a:t>지하 온도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Arial"/>
                          <a:cs typeface="Albert Sans Medium"/>
                          <a:sym typeface="Albert Sans Medium"/>
                        </a:rPr>
                        <a:t>, cm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Arial"/>
                          <a:cs typeface="Albert Sans Medium"/>
                          <a:sym typeface="Albert Sans Medium"/>
                        </a:rPr>
                        <a:t>단위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Arial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altLang="ko-KR" sz="1300" b="0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Arial"/>
                          <a:cs typeface="Albert Sans Medium"/>
                          <a:sym typeface="Albert Sans Medium"/>
                        </a:rPr>
                        <a:t>, </a:t>
                      </a:r>
                      <a:endParaRPr lang="en"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IR(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지면 적외선 온도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), etc..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4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목표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PM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 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미세먼지 농도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</a:t>
                      </a:r>
                      <a:r>
                        <a:rPr lang="en-US" altLang="ko-KR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μg</a:t>
                      </a:r>
                      <a:r>
                        <a:rPr lang="en-US" altLang="ko-KR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/m³ </a:t>
                      </a:r>
                      <a:r>
                        <a:rPr lang="ko-KR" alt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altLang="ko-KR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)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A80490-B942-F95B-3629-0C8420179D37}"/>
              </a:ext>
            </a:extLst>
          </p:cNvPr>
          <p:cNvSpPr txBox="1"/>
          <p:nvPr/>
        </p:nvSpPr>
        <p:spPr>
          <a:xfrm>
            <a:off x="486243" y="1180690"/>
            <a:ext cx="5947450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n-ea"/>
                <a:ea typeface="+mn-ea"/>
              </a:rPr>
              <a:t>출처</a:t>
            </a:r>
            <a:r>
              <a:rPr lang="en-US" altLang="ko-KR" sz="1600" b="1" dirty="0">
                <a:latin typeface="+mn-ea"/>
                <a:ea typeface="+mn-ea"/>
              </a:rPr>
              <a:t>: </a:t>
            </a:r>
            <a:r>
              <a:rPr lang="ko-KR" altLang="en-US" sz="1600" b="1" dirty="0">
                <a:latin typeface="+mn-ea"/>
                <a:ea typeface="+mn-ea"/>
              </a:rPr>
              <a:t>기상청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n-ea"/>
                <a:ea typeface="+mn-ea"/>
              </a:rPr>
              <a:t>기간</a:t>
            </a:r>
            <a:r>
              <a:rPr lang="en-US" altLang="ko-KR" sz="1600" b="1" dirty="0">
                <a:latin typeface="+mn-ea"/>
                <a:ea typeface="+mn-ea"/>
              </a:rPr>
              <a:t>: 2018</a:t>
            </a:r>
            <a:r>
              <a:rPr lang="ko-KR" altLang="en-US" sz="1600" b="1" dirty="0">
                <a:latin typeface="+mn-ea"/>
                <a:ea typeface="+mn-ea"/>
              </a:rPr>
              <a:t>년 </a:t>
            </a:r>
            <a:r>
              <a:rPr lang="en-US" altLang="ko-KR" sz="1600" b="1" dirty="0">
                <a:latin typeface="+mn-ea"/>
                <a:ea typeface="+mn-ea"/>
              </a:rPr>
              <a:t>~ 2022</a:t>
            </a:r>
            <a:r>
              <a:rPr lang="ko-KR" altLang="en-US" sz="1600" b="1" dirty="0">
                <a:latin typeface="+mn-ea"/>
                <a:ea typeface="+mn-ea"/>
              </a:rPr>
              <a:t>년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n-ea"/>
                <a:ea typeface="+mn-ea"/>
              </a:rPr>
              <a:t>지역</a:t>
            </a:r>
            <a:r>
              <a:rPr lang="en-US" altLang="ko-KR" sz="1600" b="1" dirty="0">
                <a:latin typeface="+mn-ea"/>
                <a:ea typeface="+mn-ea"/>
              </a:rPr>
              <a:t>: 5</a:t>
            </a:r>
            <a:r>
              <a:rPr lang="ko-KR" altLang="en-US" sz="1600" b="1" dirty="0">
                <a:latin typeface="+mn-ea"/>
                <a:ea typeface="+mn-ea"/>
              </a:rPr>
              <a:t>개 지역 데이터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  <a:ea typeface="+mn-ea"/>
              </a:rPr>
              <a:t>Yanan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>
                <a:latin typeface="+mn-ea"/>
                <a:ea typeface="+mn-ea"/>
              </a:rPr>
              <a:t>Tongliao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  <a:ea typeface="+mn-ea"/>
              </a:rPr>
              <a:t>Qingdao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  <a:ea typeface="+mn-ea"/>
              </a:rPr>
              <a:t>Chifeng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  <a:ea typeface="+mn-ea"/>
              </a:rPr>
              <a:t>Dalian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n-ea"/>
                <a:ea typeface="+mn-ea"/>
              </a:rPr>
              <a:t>구조</a:t>
            </a:r>
            <a:r>
              <a:rPr lang="en-US" altLang="ko-KR" sz="1600" b="1" dirty="0">
                <a:latin typeface="+mn-ea"/>
                <a:ea typeface="+mn-ea"/>
              </a:rPr>
              <a:t>:  3</a:t>
            </a:r>
            <a:r>
              <a:rPr lang="ko-KR" altLang="en-US" sz="1600" b="1" dirty="0">
                <a:latin typeface="+mn-ea"/>
                <a:ea typeface="+mn-ea"/>
              </a:rPr>
              <a:t>시간 단위로 구성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5" name="Google Shape;314;p44">
            <a:extLst>
              <a:ext uri="{FF2B5EF4-FFF2-40B4-BE49-F238E27FC236}">
                <a16:creationId xmlns:a16="http://schemas.microsoft.com/office/drawing/2014/main" id="{1C1428E9-9FA4-4D79-7524-E57E889EC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072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DATA: China</a:t>
            </a:r>
            <a:endParaRPr dirty="0">
              <a:latin typeface="+mj-ea"/>
              <a:ea typeface="+mj-ea"/>
            </a:endParaRPr>
          </a:p>
        </p:txBody>
      </p:sp>
      <p:graphicFrame>
        <p:nvGraphicFramePr>
          <p:cNvPr id="8" name="Google Shape;853;p72">
            <a:extLst>
              <a:ext uri="{FF2B5EF4-FFF2-40B4-BE49-F238E27FC236}">
                <a16:creationId xmlns:a16="http://schemas.microsoft.com/office/drawing/2014/main" id="{5AD88699-7D13-E558-5923-607027AC0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81198"/>
              </p:ext>
            </p:extLst>
          </p:nvPr>
        </p:nvGraphicFramePr>
        <p:xfrm>
          <a:off x="3612368" y="1183746"/>
          <a:ext cx="5136221" cy="3340825"/>
        </p:xfrm>
        <a:graphic>
          <a:graphicData uri="http://schemas.openxmlformats.org/drawingml/2006/table">
            <a:tbl>
              <a:tblPr>
                <a:noFill/>
                <a:tableStyleId>{2C18E187-3DE6-4487-8511-202DAD5407A8}</a:tableStyleId>
              </a:tblPr>
              <a:tblGrid>
                <a:gridCol w="108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4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4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시간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TM(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시간 정보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4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지역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STN(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관측소 번호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967"/>
                  </a:ext>
                </a:extLst>
              </a:tr>
              <a:tr h="69981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기상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WD(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풍향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WS(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풍속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PA(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현지 기압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</a:t>
                      </a:r>
                      <a:r>
                        <a:rPr lang="en" altLang="ko-KR" sz="1300" b="0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Arial"/>
                          <a:cs typeface="Albert Sans Medium"/>
                          <a:sym typeface="Albert Sans Medium"/>
                        </a:rPr>
                        <a:t>VV(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Arial"/>
                          <a:cs typeface="Albert Sans Medium"/>
                          <a:sym typeface="Albert Sans Medium"/>
                        </a:rPr>
                        <a:t>시정 거리</a:t>
                      </a:r>
                      <a:r>
                        <a:rPr lang="en-US" altLang="ko-KR" sz="1300" b="0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Arial"/>
                          <a:cs typeface="Albert Sans Medium"/>
                          <a:sym typeface="Albert Sans Medium"/>
                        </a:rPr>
                        <a:t>)</a:t>
                      </a:r>
                      <a:endParaRPr lang="en"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PS(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해면 기압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TA(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기온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TD(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이슬점 온도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), etc..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41664"/>
                  </a:ext>
                </a:extLst>
              </a:tr>
              <a:tr h="12718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환경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CA_TOP(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전체 운량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CA_MID(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중층 운량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CT(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운형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VS(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시정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TS(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지면 온도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IR(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지면 적외선 온도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), etc..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4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300" b="1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lbert Sans Medium"/>
                          <a:sym typeface="Albert Sans Medium"/>
                        </a:rPr>
                        <a:t>목표 변수</a:t>
                      </a:r>
                      <a:endParaRPr sz="1300" b="1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PM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 (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미세먼지 농도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lbert Sans Medium"/>
                          <a:sym typeface="Albert Sans Medium"/>
                        </a:rPr>
                        <a:t>, </a:t>
                      </a:r>
                      <a:r>
                        <a:rPr lang="en-US" altLang="ko-KR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μg</a:t>
                      </a:r>
                      <a:r>
                        <a:rPr lang="en-US" altLang="ko-KR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/m³ </a:t>
                      </a:r>
                      <a:r>
                        <a:rPr lang="ko-KR" alt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altLang="ko-KR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)</a:t>
                      </a:r>
                      <a:endParaRPr sz="13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97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12EB27FB-7B6F-CD89-398E-5987B4BA5B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30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j-ea"/>
                <a:ea typeface="+mj-ea"/>
              </a:rPr>
              <a:t>DATA: Korea + China</a:t>
            </a:r>
            <a:endParaRPr sz="3200" dirty="0"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D879FA-D3C1-8963-764A-8C35983C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47" y="0"/>
            <a:ext cx="53529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B37D59-F809-9507-0E0D-D4FFB1AC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5" b="95000" l="9585" r="89617">
                        <a14:foregroundMark x1="49201" y1="50185" x2="49201" y2="50185"/>
                        <a14:foregroundMark x1="37061" y1="7963" x2="37061" y2="7963"/>
                        <a14:foregroundMark x1="66933" y1="11667" x2="66933" y2="11667"/>
                        <a14:foregroundMark x1="55751" y1="7963" x2="55751" y2="7963"/>
                        <a14:foregroundMark x1="49201" y1="7963" x2="49201" y2="7963"/>
                        <a14:foregroundMark x1="46965" y1="5370" x2="46965" y2="5370"/>
                        <a14:foregroundMark x1="46965" y1="5370" x2="52556" y2="5370"/>
                        <a14:foregroundMark x1="33706" y1="91111" x2="44728" y2="9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184" y="1632780"/>
            <a:ext cx="2177018" cy="1877939"/>
          </a:xfrm>
          <a:prstGeom prst="rect">
            <a:avLst/>
          </a:prstGeom>
        </p:spPr>
      </p:pic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D9A36891-D334-A9EE-097F-4897A52149A0}"/>
              </a:ext>
            </a:extLst>
          </p:cNvPr>
          <p:cNvSpPr txBox="1">
            <a:spLocks/>
          </p:cNvSpPr>
          <p:nvPr/>
        </p:nvSpPr>
        <p:spPr>
          <a:xfrm>
            <a:off x="174781" y="3465041"/>
            <a:ext cx="3925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600" dirty="0">
                <a:solidFill>
                  <a:srgbClr val="FF0000"/>
                </a:solidFill>
              </a:rPr>
              <a:t>TM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ea typeface="+mn-ea"/>
              </a:rPr>
              <a:t>시간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Google Shape;314;p44">
            <a:extLst>
              <a:ext uri="{FF2B5EF4-FFF2-40B4-BE49-F238E27FC236}">
                <a16:creationId xmlns:a16="http://schemas.microsoft.com/office/drawing/2014/main" id="{191E77C0-306B-3132-DA66-6D9D8C569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30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j-ea"/>
                <a:ea typeface="+mj-ea"/>
              </a:rPr>
              <a:t>DATA: Preprocessing</a:t>
            </a:r>
            <a:endParaRPr sz="3200" dirty="0">
              <a:latin typeface="+mj-ea"/>
              <a:ea typeface="+mj-ea"/>
            </a:endParaRPr>
          </a:p>
        </p:txBody>
      </p:sp>
      <p:sp>
        <p:nvSpPr>
          <p:cNvPr id="4" name="Google Shape;314;p44">
            <a:extLst>
              <a:ext uri="{FF2B5EF4-FFF2-40B4-BE49-F238E27FC236}">
                <a16:creationId xmlns:a16="http://schemas.microsoft.com/office/drawing/2014/main" id="{D8ACD133-EE29-D610-8460-FD478BC076B2}"/>
              </a:ext>
            </a:extLst>
          </p:cNvPr>
          <p:cNvSpPr txBox="1">
            <a:spLocks/>
          </p:cNvSpPr>
          <p:nvPr/>
        </p:nvSpPr>
        <p:spPr>
          <a:xfrm>
            <a:off x="3764545" y="1524662"/>
            <a:ext cx="5449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3H (</a:t>
            </a:r>
            <a:r>
              <a:rPr lang="ko-KR" altLang="en-US" sz="2400" dirty="0">
                <a:latin typeface="+mj-ea"/>
                <a:ea typeface="+mj-ea"/>
              </a:rPr>
              <a:t>중국 데이터 기준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altLang="ko-KR" sz="2800" dirty="0">
              <a:latin typeface="+mj-ea"/>
              <a:ea typeface="+mj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1H (</a:t>
            </a:r>
            <a:r>
              <a:rPr lang="ko-KR" altLang="en-US" sz="2400" dirty="0">
                <a:latin typeface="+mj-ea"/>
                <a:ea typeface="+mj-ea"/>
              </a:rPr>
              <a:t>중국 데이터 복제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결측치</a:t>
            </a:r>
            <a:r>
              <a:rPr lang="ko-KR" altLang="en-US" sz="2400" dirty="0">
                <a:latin typeface="+mj-ea"/>
                <a:ea typeface="+mj-ea"/>
              </a:rPr>
              <a:t> 처리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선형복원법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4;p44">
            <a:extLst>
              <a:ext uri="{FF2B5EF4-FFF2-40B4-BE49-F238E27FC236}">
                <a16:creationId xmlns:a16="http://schemas.microsoft.com/office/drawing/2014/main" id="{C5A82470-9BA5-343B-E667-B7A289E53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2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j-ea"/>
                <a:ea typeface="+mj-ea"/>
              </a:rPr>
              <a:t>Model Preview</a:t>
            </a:r>
            <a:endParaRPr sz="3200" dirty="0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A662BA-77B1-8AAA-8D33-D38DC0025461}"/>
              </a:ext>
            </a:extLst>
          </p:cNvPr>
          <p:cNvGrpSpPr>
            <a:grpSpLocks noChangeAspect="1"/>
          </p:cNvGrpSpPr>
          <p:nvPr/>
        </p:nvGrpSpPr>
        <p:grpSpPr>
          <a:xfrm>
            <a:off x="1622637" y="965486"/>
            <a:ext cx="2621887" cy="1800000"/>
            <a:chOff x="1161720" y="667540"/>
            <a:chExt cx="3677163" cy="25244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29B1EB9-3CE9-A596-300F-C69300952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720" y="667540"/>
              <a:ext cx="3677163" cy="252447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2E026F-65E5-450D-A102-70C7156C5065}"/>
                </a:ext>
              </a:extLst>
            </p:cNvPr>
            <p:cNvSpPr txBox="1"/>
            <p:nvPr/>
          </p:nvSpPr>
          <p:spPr>
            <a:xfrm>
              <a:off x="1485411" y="677700"/>
              <a:ext cx="3048000" cy="60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latin typeface="HP Simplified" panose="020B0606020204020204" pitchFamily="34" charset="0"/>
                </a:rPr>
                <a:t>MLP</a:t>
              </a:r>
            </a:p>
            <a:p>
              <a:pPr algn="ctr"/>
              <a:r>
                <a:rPr lang="en-US" altLang="ko-KR" sz="1100">
                  <a:latin typeface="HP Simplified" panose="020B0606020204020204" pitchFamily="34" charset="0"/>
                </a:rPr>
                <a:t>(Baseline)</a:t>
              </a:r>
              <a:endParaRPr lang="ko-KR" altLang="en-US" sz="1100">
                <a:latin typeface="HP Simplified" panose="020B0606020204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14449A-8C71-68AB-0DF9-0C2DE967D067}"/>
              </a:ext>
            </a:extLst>
          </p:cNvPr>
          <p:cNvGrpSpPr>
            <a:grpSpLocks noChangeAspect="1"/>
          </p:cNvGrpSpPr>
          <p:nvPr/>
        </p:nvGrpSpPr>
        <p:grpSpPr>
          <a:xfrm>
            <a:off x="1586384" y="2970417"/>
            <a:ext cx="2658140" cy="1800000"/>
            <a:chOff x="1161720" y="3795610"/>
            <a:chExt cx="3675600" cy="24889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BBEF75-4F84-0F83-186E-815C8C59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720" y="3795610"/>
              <a:ext cx="3675600" cy="24889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F40FA-C094-4019-03AF-7DF48B87DEDC}"/>
                </a:ext>
              </a:extLst>
            </p:cNvPr>
            <p:cNvSpPr txBox="1"/>
            <p:nvPr/>
          </p:nvSpPr>
          <p:spPr>
            <a:xfrm>
              <a:off x="1475521" y="3815930"/>
              <a:ext cx="3048000" cy="595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latin typeface="HP Simplified" panose="020B0606020204020204" pitchFamily="34" charset="0"/>
                </a:rPr>
                <a:t>LSTM</a:t>
              </a:r>
            </a:p>
            <a:p>
              <a:pPr algn="ctr"/>
              <a:r>
                <a:rPr lang="en-US" altLang="ko-KR" sz="1100">
                  <a:latin typeface="HP Simplified" panose="020B0606020204020204" pitchFamily="34" charset="0"/>
                </a:rPr>
                <a:t>(Time Features)</a:t>
              </a:r>
              <a:endParaRPr lang="ko-KR" altLang="en-US" sz="1100">
                <a:latin typeface="HP Simplified" panose="020B0606020204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12E3F6-2BF8-0B47-7D91-2A074D631976}"/>
              </a:ext>
            </a:extLst>
          </p:cNvPr>
          <p:cNvGrpSpPr/>
          <p:nvPr/>
        </p:nvGrpSpPr>
        <p:grpSpPr>
          <a:xfrm>
            <a:off x="4494319" y="965486"/>
            <a:ext cx="3510397" cy="3804931"/>
            <a:chOff x="4494319" y="965486"/>
            <a:chExt cx="3510397" cy="380493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BEE453A-4C45-0295-7BC4-2CAD65C51F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4319" y="965486"/>
              <a:ext cx="3510397" cy="3804931"/>
              <a:chOff x="5384146" y="667540"/>
              <a:chExt cx="5135084" cy="556593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DAC3F3-CA66-417B-ECF5-C894F1D3ADBD}"/>
                  </a:ext>
                </a:extLst>
              </p:cNvPr>
              <p:cNvSpPr/>
              <p:nvPr/>
            </p:nvSpPr>
            <p:spPr>
              <a:xfrm>
                <a:off x="5384146" y="667540"/>
                <a:ext cx="5007307" cy="55659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8A5479-7CAD-57BF-E3DD-E34B9475F956}"/>
                  </a:ext>
                </a:extLst>
              </p:cNvPr>
              <p:cNvSpPr txBox="1"/>
              <p:nvPr/>
            </p:nvSpPr>
            <p:spPr>
              <a:xfrm>
                <a:off x="6373689" y="717406"/>
                <a:ext cx="3048001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>
                    <a:latin typeface="HP Simplified" panose="020B0606020204020204" pitchFamily="34" charset="0"/>
                  </a:rPr>
                  <a:t>1DCNN-LSTM</a:t>
                </a:r>
              </a:p>
              <a:p>
                <a:pPr algn="ctr"/>
                <a:r>
                  <a:rPr lang="en-US" altLang="ko-KR" sz="1100">
                    <a:latin typeface="HP Simplified" panose="020B0606020204020204" pitchFamily="34" charset="0"/>
                  </a:rPr>
                  <a:t>(Time &amp; Spatial Features)</a:t>
                </a:r>
                <a:endParaRPr lang="ko-KR" altLang="en-US" sz="1100">
                  <a:latin typeface="HP Simplified" panose="020B0606020204020204" pitchFamily="34" charset="0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AFE72C5-B848-F1D3-2482-2F1DE43CE65F}"/>
                  </a:ext>
                </a:extLst>
              </p:cNvPr>
              <p:cNvSpPr/>
              <p:nvPr/>
            </p:nvSpPr>
            <p:spPr>
              <a:xfrm>
                <a:off x="6342833" y="1716149"/>
                <a:ext cx="2387600" cy="1800000"/>
              </a:xfrm>
              <a:prstGeom prst="roundRect">
                <a:avLst>
                  <a:gd name="adj" fmla="val 8689"/>
                </a:avLst>
              </a:prstGeom>
              <a:noFill/>
              <a:ln w="12700"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왼쪽 중괄호 17">
                <a:extLst>
                  <a:ext uri="{FF2B5EF4-FFF2-40B4-BE49-F238E27FC236}">
                    <a16:creationId xmlns:a16="http://schemas.microsoft.com/office/drawing/2014/main" id="{38642AB3-B744-736F-B5F8-B8E63AE19AB7}"/>
                  </a:ext>
                </a:extLst>
              </p:cNvPr>
              <p:cNvSpPr/>
              <p:nvPr/>
            </p:nvSpPr>
            <p:spPr>
              <a:xfrm>
                <a:off x="6014720" y="1716149"/>
                <a:ext cx="297633" cy="1800000"/>
              </a:xfrm>
              <a:prstGeom prst="leftBrace">
                <a:avLst>
                  <a:gd name="adj1" fmla="val 114155"/>
                  <a:gd name="adj2" fmla="val 50000"/>
                </a:avLst>
              </a:prstGeom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746F08D-D67D-18C6-4258-FC8A4787AFED}"/>
                  </a:ext>
                </a:extLst>
              </p:cNvPr>
              <p:cNvSpPr/>
              <p:nvPr/>
            </p:nvSpPr>
            <p:spPr>
              <a:xfrm>
                <a:off x="6573520" y="1838960"/>
                <a:ext cx="1899920" cy="360000"/>
              </a:xfrm>
              <a:prstGeom prst="rect">
                <a:avLst/>
              </a:prstGeom>
              <a:solidFill>
                <a:schemeClr val="accent6"/>
              </a:solidFill>
              <a:ln w="9525"/>
              <a:effectLst>
                <a:outerShdw blurRad="50800" dist="38100" dir="2700000" sx="96000" sy="96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bg1"/>
                    </a:solidFill>
                    <a:latin typeface="HP Simplified" panose="020B0606020204020204" pitchFamily="34" charset="0"/>
                  </a:rPr>
                  <a:t>Conv1D</a:t>
                </a:r>
                <a:endParaRPr lang="ko-KR" altLang="en-US" sz="1000">
                  <a:solidFill>
                    <a:schemeClr val="bg1"/>
                  </a:solidFill>
                  <a:latin typeface="HP Simplified" panose="020B0606020204020204" pitchFamily="34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99C0B10-EAA6-77E4-1702-12D438DE5356}"/>
                  </a:ext>
                </a:extLst>
              </p:cNvPr>
              <p:cNvSpPr/>
              <p:nvPr/>
            </p:nvSpPr>
            <p:spPr>
              <a:xfrm>
                <a:off x="6573520" y="2409598"/>
                <a:ext cx="1899920" cy="360000"/>
              </a:xfrm>
              <a:prstGeom prst="rect">
                <a:avLst/>
              </a:prstGeom>
              <a:solidFill>
                <a:schemeClr val="accent6"/>
              </a:solidFill>
              <a:ln w="9525"/>
              <a:effectLst>
                <a:outerShdw blurRad="50800" dist="38100" dir="2700000" sx="96000" sy="96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bg1"/>
                    </a:solidFill>
                    <a:latin typeface="HP Simplified" panose="020B0606020204020204" pitchFamily="34" charset="0"/>
                  </a:rPr>
                  <a:t>Conv1D</a:t>
                </a:r>
                <a:endParaRPr lang="ko-KR" altLang="en-US" sz="1000">
                  <a:solidFill>
                    <a:schemeClr val="bg1"/>
                  </a:solidFill>
                  <a:latin typeface="HP Simplified" panose="020B06060202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A16B38-3D56-FD2A-0759-90380431508A}"/>
                  </a:ext>
                </a:extLst>
              </p:cNvPr>
              <p:cNvSpPr txBox="1"/>
              <p:nvPr/>
            </p:nvSpPr>
            <p:spPr>
              <a:xfrm>
                <a:off x="5387262" y="2319655"/>
                <a:ext cx="737253" cy="585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latin typeface="HP Simplified" panose="020B0606020204020204" pitchFamily="34" charset="0"/>
                  </a:rPr>
                  <a:t>K Convs</a:t>
                </a:r>
                <a:endParaRPr lang="ko-KR" altLang="en-US" sz="1000">
                  <a:latin typeface="HP Simplified" panose="020B0606020204020204" pitchFamily="34" charset="0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E58E5C7F-5D91-EC1A-9525-B7503F6B50F6}"/>
                  </a:ext>
                </a:extLst>
              </p:cNvPr>
              <p:cNvCxnSpPr>
                <a:stCxn id="19" idx="2"/>
                <a:endCxn id="20" idx="0"/>
              </p:cNvCxnSpPr>
              <p:nvPr/>
            </p:nvCxnSpPr>
            <p:spPr>
              <a:xfrm>
                <a:off x="7523480" y="2198960"/>
                <a:ext cx="0" cy="210638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D6E810D-4100-75F4-E1CE-B112A07E1922}"/>
                  </a:ext>
                </a:extLst>
              </p:cNvPr>
              <p:cNvCxnSpPr/>
              <p:nvPr/>
            </p:nvCxnSpPr>
            <p:spPr>
              <a:xfrm flipH="1">
                <a:off x="6502400" y="2286000"/>
                <a:ext cx="103124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1BE32461-699D-1C2E-83A5-4E53E542A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286000"/>
                <a:ext cx="0" cy="1665943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5989F04-3BAD-4213-614A-EB18B1765D9B}"/>
                  </a:ext>
                </a:extLst>
              </p:cNvPr>
              <p:cNvSpPr/>
              <p:nvPr/>
            </p:nvSpPr>
            <p:spPr>
              <a:xfrm>
                <a:off x="6243330" y="3957583"/>
                <a:ext cx="2580619" cy="432000"/>
              </a:xfrm>
              <a:prstGeom prst="rect">
                <a:avLst/>
              </a:prstGeom>
              <a:solidFill>
                <a:schemeClr val="accent6"/>
              </a:solidFill>
              <a:ln w="9525"/>
              <a:effectLst>
                <a:outerShdw blurRad="50800" dist="38100" dir="2700000" sx="96000" sy="96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bg1"/>
                    </a:solidFill>
                    <a:latin typeface="HP Simplified" panose="020B0606020204020204" pitchFamily="34" charset="0"/>
                  </a:rPr>
                  <a:t>Concatenate</a:t>
                </a:r>
                <a:endParaRPr lang="ko-KR" altLang="en-US" sz="1000">
                  <a:solidFill>
                    <a:schemeClr val="bg1"/>
                  </a:solidFill>
                  <a:latin typeface="HP Simplified" panose="020B0606020204020204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7B85C3E-D482-4A6E-5BF2-2835636EDE73}"/>
                  </a:ext>
                </a:extLst>
              </p:cNvPr>
              <p:cNvSpPr/>
              <p:nvPr/>
            </p:nvSpPr>
            <p:spPr>
              <a:xfrm>
                <a:off x="6573520" y="2979943"/>
                <a:ext cx="1899920" cy="360000"/>
              </a:xfrm>
              <a:prstGeom prst="rect">
                <a:avLst/>
              </a:prstGeom>
              <a:solidFill>
                <a:schemeClr val="accent6"/>
              </a:solidFill>
              <a:ln w="9525"/>
              <a:effectLst>
                <a:outerShdw blurRad="50800" dist="38100" dir="2700000" sx="96000" sy="96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bg1"/>
                    </a:solidFill>
                    <a:latin typeface="HP Simplified" panose="020B0606020204020204" pitchFamily="34" charset="0"/>
                  </a:rPr>
                  <a:t>Conv1D</a:t>
                </a:r>
                <a:endParaRPr lang="ko-KR" altLang="en-US" sz="1000">
                  <a:solidFill>
                    <a:schemeClr val="bg1"/>
                  </a:solidFill>
                  <a:latin typeface="HP Simplified" panose="020B0606020204020204" pitchFamily="34" charset="0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A1BA4C4-F361-A607-9E1C-CF22B75577A2}"/>
                  </a:ext>
                </a:extLst>
              </p:cNvPr>
              <p:cNvCxnSpPr/>
              <p:nvPr/>
            </p:nvCxnSpPr>
            <p:spPr>
              <a:xfrm flipH="1">
                <a:off x="7533639" y="2877964"/>
                <a:ext cx="1031239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506F9FBF-A6C3-0E3D-97AB-D538DEA7C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4879" y="2877964"/>
                <a:ext cx="1" cy="1073979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696B24BF-940A-8332-CB18-A2CDA053529A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>
                <a:off x="7523480" y="3339943"/>
                <a:ext cx="0" cy="612000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300DD82-DE25-91D8-B49B-1385C2C7BAC7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7536633" y="1450777"/>
                <a:ext cx="0" cy="265372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50FFBE0B-F22C-F422-2A36-0C829A68D37E}"/>
                  </a:ext>
                </a:extLst>
              </p:cNvPr>
              <p:cNvCxnSpPr/>
              <p:nvPr/>
            </p:nvCxnSpPr>
            <p:spPr>
              <a:xfrm flipH="1">
                <a:off x="7533640" y="1440617"/>
                <a:ext cx="216000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994ADB-64A1-2B76-315E-63E246A5C342}"/>
                  </a:ext>
                </a:extLst>
              </p:cNvPr>
              <p:cNvSpPr txBox="1"/>
              <p:nvPr/>
            </p:nvSpPr>
            <p:spPr>
              <a:xfrm>
                <a:off x="9672830" y="1275686"/>
                <a:ext cx="846400" cy="360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>
                    <a:latin typeface="HP Simplified" panose="020B0606020204020204" pitchFamily="34" charset="0"/>
                  </a:rPr>
                  <a:t>pm-x</a:t>
                </a:r>
                <a:endParaRPr lang="ko-KR" altLang="en-US" sz="1000">
                  <a:latin typeface="HP Simplified" panose="020B060602020402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05D7664-2F60-1C67-A6DC-45DED4462912}"/>
                  </a:ext>
                </a:extLst>
              </p:cNvPr>
              <p:cNvSpPr/>
              <p:nvPr/>
            </p:nvSpPr>
            <p:spPr>
              <a:xfrm>
                <a:off x="6243330" y="4646963"/>
                <a:ext cx="2580619" cy="432000"/>
              </a:xfrm>
              <a:prstGeom prst="rect">
                <a:avLst/>
              </a:prstGeom>
              <a:solidFill>
                <a:schemeClr val="accent6"/>
              </a:solidFill>
              <a:ln w="9525"/>
              <a:effectLst>
                <a:outerShdw blurRad="50800" dist="38100" dir="2700000" sx="96000" sy="96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bg1"/>
                    </a:solidFill>
                    <a:latin typeface="HP Simplified" panose="020B0606020204020204" pitchFamily="34" charset="0"/>
                  </a:rPr>
                  <a:t>LSTM</a:t>
                </a:r>
                <a:endParaRPr lang="ko-KR" altLang="en-US" sz="1000">
                  <a:solidFill>
                    <a:schemeClr val="bg1"/>
                  </a:solidFill>
                  <a:latin typeface="HP Simplified" panose="020B0606020204020204" pitchFamily="34" charset="0"/>
                </a:endParaRP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04761227-DAFA-332F-A758-3500A6B005A8}"/>
                  </a:ext>
                </a:extLst>
              </p:cNvPr>
              <p:cNvCxnSpPr>
                <a:stCxn id="25" idx="2"/>
                <a:endCxn id="33" idx="0"/>
              </p:cNvCxnSpPr>
              <p:nvPr/>
            </p:nvCxnSpPr>
            <p:spPr>
              <a:xfrm>
                <a:off x="7533640" y="4389583"/>
                <a:ext cx="0" cy="257380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65682B3-6B82-841D-ABC2-422B31F9A674}"/>
                  </a:ext>
                </a:extLst>
              </p:cNvPr>
              <p:cNvCxnSpPr/>
              <p:nvPr/>
            </p:nvCxnSpPr>
            <p:spPr>
              <a:xfrm flipH="1">
                <a:off x="7533640" y="4503033"/>
                <a:ext cx="216000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7D98172-0CCC-D316-19E3-844ED1A01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3149" y="2486136"/>
                <a:ext cx="0" cy="2016897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DEFD1D-E2A0-50D0-38CE-29DEA9DA3D6E}"/>
                  </a:ext>
                </a:extLst>
              </p:cNvPr>
              <p:cNvSpPr txBox="1"/>
              <p:nvPr/>
            </p:nvSpPr>
            <p:spPr>
              <a:xfrm>
                <a:off x="9331961" y="2191608"/>
                <a:ext cx="748425" cy="360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latin typeface="HP Simplified" panose="020B0606020204020204" pitchFamily="34" charset="0"/>
                  </a:rPr>
                  <a:t>w-x</a:t>
                </a:r>
                <a:endParaRPr lang="ko-KR" altLang="en-US" sz="1000">
                  <a:latin typeface="HP Simplified" panose="020B0606020204020204" pitchFamily="34" charset="0"/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62211D68-AE68-8376-E979-88CA1A066910}"/>
                  </a:ext>
                </a:extLst>
              </p:cNvPr>
              <p:cNvCxnSpPr>
                <a:stCxn id="33" idx="2"/>
              </p:cNvCxnSpPr>
              <p:nvPr/>
            </p:nvCxnSpPr>
            <p:spPr>
              <a:xfrm flipH="1">
                <a:off x="7533639" y="5078963"/>
                <a:ext cx="1" cy="180000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59D984-C2C7-C027-F3A1-88EBDB66EFEE}"/>
                  </a:ext>
                </a:extLst>
              </p:cNvPr>
              <p:cNvSpPr/>
              <p:nvPr/>
            </p:nvSpPr>
            <p:spPr>
              <a:xfrm>
                <a:off x="6233170" y="5264356"/>
                <a:ext cx="2580619" cy="432000"/>
              </a:xfrm>
              <a:prstGeom prst="rect">
                <a:avLst/>
              </a:prstGeom>
              <a:solidFill>
                <a:schemeClr val="accent6"/>
              </a:solidFill>
              <a:ln w="9525"/>
              <a:effectLst>
                <a:outerShdw blurRad="50800" dist="38100" dir="2700000" sx="96000" sy="96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bg1"/>
                    </a:solidFill>
                    <a:latin typeface="HP Simplified" panose="020B0606020204020204" pitchFamily="34" charset="0"/>
                  </a:rPr>
                  <a:t>FC Layers</a:t>
                </a:r>
                <a:endParaRPr lang="ko-KR" altLang="en-US" sz="1000">
                  <a:solidFill>
                    <a:schemeClr val="bg1"/>
                  </a:solidFill>
                  <a:latin typeface="HP Simplified" panose="020B0606020204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44022B-7D13-1B7D-A7A2-5EBA70773244}"/>
                  </a:ext>
                </a:extLst>
              </p:cNvPr>
              <p:cNvSpPr txBox="1"/>
              <p:nvPr/>
            </p:nvSpPr>
            <p:spPr>
              <a:xfrm>
                <a:off x="7149266" y="5839256"/>
                <a:ext cx="748425" cy="360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latin typeface="HP Simplified" panose="020B0606020204020204" pitchFamily="34" charset="0"/>
                  </a:rPr>
                  <a:t>y</a:t>
                </a:r>
                <a:endParaRPr lang="ko-KR" altLang="en-US" sz="1000">
                  <a:latin typeface="HP Simplified" panose="020B0606020204020204" pitchFamily="34" charset="0"/>
                </a:endParaRPr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D4776B8-DBB5-3CBE-548F-07C93AA09CBB}"/>
                </a:ext>
              </a:extLst>
            </p:cNvPr>
            <p:cNvCxnSpPr>
              <a:stCxn id="20" idx="2"/>
              <a:endCxn id="26" idx="0"/>
            </p:cNvCxnSpPr>
            <p:nvPr/>
          </p:nvCxnSpPr>
          <p:spPr>
            <a:xfrm>
              <a:off x="5956790" y="2402475"/>
              <a:ext cx="0" cy="14379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2486791"/>
      </p:ext>
    </p:extLst>
  </p:cSld>
  <p:clrMapOvr>
    <a:masterClrMapping/>
  </p:clrMapOvr>
</p:sld>
</file>

<file path=ppt/theme/theme1.xml><?xml version="1.0" encoding="utf-8"?>
<a:theme xmlns:a="http://schemas.openxmlformats.org/drawingml/2006/main" name="US History Subject for Middle School: Dust Bowl by Slidesgo">
  <a:themeElements>
    <a:clrScheme name="Simple Light">
      <a:dk1>
        <a:srgbClr val="BFD0D8"/>
      </a:dk1>
      <a:lt1>
        <a:srgbClr val="111F36"/>
      </a:lt1>
      <a:dk2>
        <a:srgbClr val="E6D7B9"/>
      </a:dk2>
      <a:lt2>
        <a:srgbClr val="E4CC9B"/>
      </a:lt2>
      <a:accent1>
        <a:srgbClr val="A8C5D3"/>
      </a:accent1>
      <a:accent2>
        <a:srgbClr val="70A2B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F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1311</Words>
  <Application>Microsoft Macintosh PowerPoint</Application>
  <PresentationFormat>On-screen Show (16:9)</PresentationFormat>
  <Paragraphs>421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Commissioner</vt:lpstr>
      <vt:lpstr>Arial</vt:lpstr>
      <vt:lpstr>Anaheim</vt:lpstr>
      <vt:lpstr>HP Simplified</vt:lpstr>
      <vt:lpstr>Cambria Math</vt:lpstr>
      <vt:lpstr>Gilda Display</vt:lpstr>
      <vt:lpstr>Wingdings</vt:lpstr>
      <vt:lpstr>Roboto Condensed Light</vt:lpstr>
      <vt:lpstr>Albert Sans Medium</vt:lpstr>
      <vt:lpstr>US History Subject for Middle School: Dust Bowl by Slidesgo</vt:lpstr>
      <vt:lpstr>인공지능프로젝트 Final Project:  PM Prediction</vt:lpstr>
      <vt:lpstr>Introduction - PM</vt:lpstr>
      <vt:lpstr>Goal</vt:lpstr>
      <vt:lpstr>Hypothesis</vt:lpstr>
      <vt:lpstr>DATA: Korea</vt:lpstr>
      <vt:lpstr>DATA: China</vt:lpstr>
      <vt:lpstr>DATA: Korea + China</vt:lpstr>
      <vt:lpstr>DATA: Preprocessing</vt:lpstr>
      <vt:lpstr>Model Preview</vt:lpstr>
      <vt:lpstr>Proposed Model: MLP</vt:lpstr>
      <vt:lpstr>Feature Importance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1DCNN-LSTM</vt:lpstr>
      <vt:lpstr>1DCNN-LSTM</vt:lpstr>
      <vt:lpstr>1DCNN-LSTM</vt:lpstr>
      <vt:lpstr>1DCNN-LSTM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CC</dc:creator>
  <cp:lastModifiedBy>김태영</cp:lastModifiedBy>
  <cp:revision>46</cp:revision>
  <dcterms:modified xsi:type="dcterms:W3CDTF">2024-12-07T16:26:51Z</dcterms:modified>
</cp:coreProperties>
</file>